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6.svg" ContentType="image/svg+xml"/>
  <Override PartName="/ppt/media/image30.svg" ContentType="image/svg+xml"/>
  <Override PartName="/ppt/media/image3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9" r:id="rId3"/>
    <p:sldMasterId id="2147483691" r:id="rId4"/>
  </p:sldMasterIdLst>
  <p:notesMasterIdLst>
    <p:notesMasterId r:id="rId8"/>
  </p:notesMasterIdLst>
  <p:sldIdLst>
    <p:sldId id="256" r:id="rId5"/>
    <p:sldId id="265" r:id="rId6"/>
    <p:sldId id="280" r:id="rId7"/>
    <p:sldId id="284" r:id="rId9"/>
    <p:sldId id="258" r:id="rId10"/>
    <p:sldId id="270" r:id="rId11"/>
    <p:sldId id="286" r:id="rId12"/>
    <p:sldId id="263" r:id="rId13"/>
    <p:sldId id="272" r:id="rId14"/>
    <p:sldId id="274" r:id="rId15"/>
    <p:sldId id="301" r:id="rId16"/>
    <p:sldId id="298" r:id="rId17"/>
    <p:sldId id="302" r:id="rId18"/>
    <p:sldId id="291" r:id="rId19"/>
    <p:sldId id="294" r:id="rId20"/>
    <p:sldId id="295" r:id="rId21"/>
  </p:sldIdLst>
  <p:sldSz cx="12192000" cy="6858000"/>
  <p:notesSz cx="6858000" cy="9144000"/>
  <p:embeddedFontLst>
    <p:embeddedFont>
      <p:font typeface="K2D" panose="00000500000000000000" pitchFamily="2" charset="-34"/>
      <p:regular r:id="rId26"/>
      <p:bold r:id="rId27"/>
      <p:italic r:id="rId28"/>
      <p:boldItalic r:id="rId29"/>
    </p:embeddedFont>
    <p:embeddedFont>
      <p:font typeface="Readex Pro" pitchFamily="2" charset="-78"/>
      <p:regular r:id="rId30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Calibri Light" panose="020F030202020403020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ần Bạch Bảo Khanh" initials="T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AFEF"/>
    <a:srgbClr val="27ACE3"/>
    <a:srgbClr val="1F5CAA"/>
    <a:srgbClr val="CCFFFF"/>
    <a:srgbClr val="FFFFFF"/>
    <a:srgbClr val="1F5CA9"/>
    <a:srgbClr val="F2F2F2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1" autoAdjust="0"/>
    <p:restoredTop sz="95529" autoAdjust="0"/>
  </p:normalViewPr>
  <p:slideViewPr>
    <p:cSldViewPr snapToGrid="0" showGuides="1">
      <p:cViewPr>
        <p:scale>
          <a:sx n="71" d="100"/>
          <a:sy n="71" d="100"/>
        </p:scale>
        <p:origin x="564" y="-3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CC21F8-988B-41B2-AC1F-0F31220BBD4D}" type="doc">
      <dgm:prSet loTypeId="urn:microsoft.com/office/officeart/2005/8/layout/cycle5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8A620A-BED9-45E9-B296-20FA8BF9F383}">
      <dgm:prSet phldrT="[Text]" custT="1"/>
      <dgm:spPr/>
      <dgm:t>
        <a:bodyPr/>
        <a:lstStyle/>
        <a:p>
          <a:r>
            <a:rPr lang="vi-VN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Lên ý tưởng cho website</a:t>
          </a:r>
        </a:p>
      </dgm:t>
    </dgm:pt>
    <dgm:pt modelId="{3A0E532B-CBDE-456E-9F13-01031A04449E}" cxnId="{F68DC177-44BF-410E-9162-EC863E02C48D}" type="parTrans">
      <dgm:prSet/>
      <dgm:spPr/>
      <dgm:t>
        <a:bodyPr/>
        <a:lstStyle/>
        <a:p>
          <a:endParaRPr lang="en-US"/>
        </a:p>
      </dgm:t>
    </dgm:pt>
    <dgm:pt modelId="{EC28CFA0-8C84-4F85-8828-71D0868513C8}" cxnId="{F68DC177-44BF-410E-9162-EC863E02C48D}" type="sibTrans">
      <dgm:prSet/>
      <dgm:spPr/>
      <dgm:t>
        <a:bodyPr/>
        <a:lstStyle/>
        <a:p>
          <a:endParaRPr lang="en-US"/>
        </a:p>
      </dgm:t>
    </dgm:pt>
    <dgm:pt modelId="{0D49F013-FF1C-4464-AE50-1CA540E79B9D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Cài đặt </a:t>
          </a:r>
          <a:r>
            <a:rPr lang="en-US" altLang="vi-VN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Xampp, </a:t>
          </a:r>
          <a:r>
            <a:rPr lang="vi-VN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Wordpress, các plugin khác</a:t>
          </a:r>
          <a:r>
            <a:rPr sz="6500"/>
            <a:t/>
          </a:r>
          <a:endParaRPr sz="6500"/>
        </a:p>
      </dgm:t>
    </dgm:pt>
    <dgm:pt modelId="{77A0DF7D-876D-46EB-BAF0-60FB86440D3F}" cxnId="{58B6D78D-3213-4B00-BBB9-BAC42B7158E6}" type="parTrans">
      <dgm:prSet/>
      <dgm:spPr/>
      <dgm:t>
        <a:bodyPr/>
        <a:lstStyle/>
        <a:p>
          <a:endParaRPr lang="en-US"/>
        </a:p>
      </dgm:t>
    </dgm:pt>
    <dgm:pt modelId="{214745C7-8202-475F-A384-76B8F541CC0F}" cxnId="{58B6D78D-3213-4B00-BBB9-BAC42B7158E6}" type="sibTrans">
      <dgm:prSet/>
      <dgm:spPr/>
      <dgm:t>
        <a:bodyPr/>
        <a:lstStyle/>
        <a:p>
          <a:endParaRPr lang="en-US"/>
        </a:p>
      </dgm:t>
    </dgm:pt>
    <dgm:pt modelId="{C6926087-6105-4EB3-A07D-3420C3911DDD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vi-V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ùy chỉnh giao diện, thêm sản phẩm, tích hợp giỏ hàng và thanh toán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B5EB39-8410-43D4-9160-B64544AFF79D}" cxnId="{1C6216F3-AFF5-430B-A812-8D202C84AB2F}" type="parTrans">
      <dgm:prSet/>
      <dgm:spPr/>
      <dgm:t>
        <a:bodyPr/>
        <a:lstStyle/>
        <a:p>
          <a:endParaRPr lang="en-US"/>
        </a:p>
      </dgm:t>
    </dgm:pt>
    <dgm:pt modelId="{0B91FC4B-EAC7-4D99-AC4B-3B2C36F49494}" cxnId="{1C6216F3-AFF5-430B-A812-8D202C84AB2F}" type="sibTrans">
      <dgm:prSet/>
      <dgm:spPr/>
      <dgm:t>
        <a:bodyPr/>
        <a:lstStyle/>
        <a:p>
          <a:endParaRPr lang="en-US"/>
        </a:p>
      </dgm:t>
    </dgm:pt>
    <dgm:pt modelId="{29FC1A24-9FB3-420B-BF38-FF9BCB5ADA0B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vi-V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ốc độ tải trang, khả năng hiển thị trên thiết bị di động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CBDD30-D60E-49D2-BDED-D1CF6619DB8E}" cxnId="{5F97743A-FAB1-40F1-912C-B55AE2F7F721}" type="parTrans">
      <dgm:prSet/>
      <dgm:spPr/>
      <dgm:t>
        <a:bodyPr/>
        <a:lstStyle/>
        <a:p>
          <a:endParaRPr lang="en-US"/>
        </a:p>
      </dgm:t>
    </dgm:pt>
    <dgm:pt modelId="{03D7F3F1-4755-4450-AD38-D57FB85CA68C}" cxnId="{5F97743A-FAB1-40F1-912C-B55AE2F7F721}" type="sibTrans">
      <dgm:prSet/>
      <dgm:spPr/>
      <dgm:t>
        <a:bodyPr/>
        <a:lstStyle/>
        <a:p>
          <a:endParaRPr lang="en-US"/>
        </a:p>
      </dgm:t>
    </dgm:pt>
    <dgm:pt modelId="{F3EE8B54-FBDD-4DFB-AA75-2BD9CCA2BE1B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K</a:t>
          </a:r>
          <a:r>
            <a:rPr lang="vi-V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iểm tra và tối ưu hóa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440716-7AA0-4253-B8D1-CF596D22C2F5}" cxnId="{722F9648-0610-4FC3-ACF9-E97995B9CB6F}" type="parTrans">
      <dgm:prSet/>
      <dgm:spPr/>
      <dgm:t>
        <a:bodyPr/>
        <a:lstStyle/>
        <a:p>
          <a:endParaRPr lang="en-US"/>
        </a:p>
      </dgm:t>
    </dgm:pt>
    <dgm:pt modelId="{17C679ED-A76E-4058-9CEA-400CA96DFC69}" cxnId="{722F9648-0610-4FC3-ACF9-E97995B9CB6F}" type="sibTrans">
      <dgm:prSet/>
      <dgm:spPr/>
      <dgm:t>
        <a:bodyPr/>
        <a:lstStyle/>
        <a:p>
          <a:endParaRPr lang="en-US"/>
        </a:p>
      </dgm:t>
    </dgm:pt>
    <dgm:pt modelId="{DB883D63-69FF-4EBF-BFB2-FA6E3021EFC5}" type="pres">
      <dgm:prSet presAssocID="{0DCC21F8-988B-41B2-AC1F-0F31220BBD4D}" presName="cycle" presStyleCnt="0">
        <dgm:presLayoutVars>
          <dgm:dir/>
          <dgm:resizeHandles val="exact"/>
        </dgm:presLayoutVars>
      </dgm:prSet>
      <dgm:spPr/>
    </dgm:pt>
    <dgm:pt modelId="{AD825B28-8A38-46B1-8638-6D77D38D132F}" type="pres">
      <dgm:prSet presAssocID="{3F8A620A-BED9-45E9-B296-20FA8BF9F383}" presName="node" presStyleLbl="node1" presStyleIdx="0" presStyleCnt="5">
        <dgm:presLayoutVars>
          <dgm:bulletEnabled val="1"/>
        </dgm:presLayoutVars>
      </dgm:prSet>
      <dgm:spPr/>
    </dgm:pt>
    <dgm:pt modelId="{FBF085FA-9F50-4ECD-9F7C-BEAD25FCC6BB}" type="pres">
      <dgm:prSet presAssocID="{3F8A620A-BED9-45E9-B296-20FA8BF9F383}" presName="spNode" presStyleCnt="0"/>
      <dgm:spPr/>
    </dgm:pt>
    <dgm:pt modelId="{A441E03D-0B5C-4B29-AB0E-C0A71C2B20D6}" type="pres">
      <dgm:prSet presAssocID="{EC28CFA0-8C84-4F85-8828-71D0868513C8}" presName="sibTrans" presStyleLbl="sibTrans1D1" presStyleIdx="0" presStyleCnt="5"/>
      <dgm:spPr/>
    </dgm:pt>
    <dgm:pt modelId="{4322F601-F5DF-44BB-B0C2-137851F6A55C}" type="pres">
      <dgm:prSet presAssocID="{0D49F013-FF1C-4464-AE50-1CA540E79B9D}" presName="node" presStyleLbl="node1" presStyleIdx="1" presStyleCnt="5">
        <dgm:presLayoutVars>
          <dgm:bulletEnabled val="1"/>
        </dgm:presLayoutVars>
      </dgm:prSet>
      <dgm:spPr/>
    </dgm:pt>
    <dgm:pt modelId="{5AFEA868-0BDB-45F0-B162-4DDAC8C65E88}" type="pres">
      <dgm:prSet presAssocID="{0D49F013-FF1C-4464-AE50-1CA540E79B9D}" presName="spNode" presStyleCnt="0"/>
      <dgm:spPr/>
    </dgm:pt>
    <dgm:pt modelId="{4CC87385-3882-4D38-AB1D-545C3216B9C7}" type="pres">
      <dgm:prSet presAssocID="{214745C7-8202-475F-A384-76B8F541CC0F}" presName="sibTrans" presStyleLbl="sibTrans1D1" presStyleIdx="1" presStyleCnt="5"/>
      <dgm:spPr/>
    </dgm:pt>
    <dgm:pt modelId="{BBC6898C-04E4-48BA-949F-68B0704BE5A1}" type="pres">
      <dgm:prSet presAssocID="{C6926087-6105-4EB3-A07D-3420C3911DDD}" presName="node" presStyleLbl="node1" presStyleIdx="2" presStyleCnt="5" custRadScaleRad="94280" custRadScaleInc="-8887">
        <dgm:presLayoutVars>
          <dgm:bulletEnabled val="1"/>
        </dgm:presLayoutVars>
      </dgm:prSet>
      <dgm:spPr/>
    </dgm:pt>
    <dgm:pt modelId="{B92BD0BB-0899-4DB2-9C28-866C3E6F018E}" type="pres">
      <dgm:prSet presAssocID="{C6926087-6105-4EB3-A07D-3420C3911DDD}" presName="spNode" presStyleCnt="0"/>
      <dgm:spPr/>
    </dgm:pt>
    <dgm:pt modelId="{976BCA33-27AB-4DBB-8BD2-9474A3F7813B}" type="pres">
      <dgm:prSet presAssocID="{0B91FC4B-EAC7-4D99-AC4B-3B2C36F49494}" presName="sibTrans" presStyleLbl="sibTrans1D1" presStyleIdx="2" presStyleCnt="5"/>
      <dgm:spPr/>
    </dgm:pt>
    <dgm:pt modelId="{8D69981E-B1D0-46B2-9054-47B98F5A31C9}" type="pres">
      <dgm:prSet presAssocID="{29FC1A24-9FB3-420B-BF38-FF9BCB5ADA0B}" presName="node" presStyleLbl="node1" presStyleIdx="3" presStyleCnt="5" custRadScaleRad="95417" custRadScaleInc="10231">
        <dgm:presLayoutVars>
          <dgm:bulletEnabled val="1"/>
        </dgm:presLayoutVars>
      </dgm:prSet>
      <dgm:spPr/>
    </dgm:pt>
    <dgm:pt modelId="{B96C42AF-CBCC-4C5E-A53E-8AA90F6558EB}" type="pres">
      <dgm:prSet presAssocID="{29FC1A24-9FB3-420B-BF38-FF9BCB5ADA0B}" presName="spNode" presStyleCnt="0"/>
      <dgm:spPr/>
    </dgm:pt>
    <dgm:pt modelId="{1574A2B0-472A-4996-9CA3-1DC653297DDC}" type="pres">
      <dgm:prSet presAssocID="{03D7F3F1-4755-4450-AD38-D57FB85CA68C}" presName="sibTrans" presStyleLbl="sibTrans1D1" presStyleIdx="3" presStyleCnt="5"/>
      <dgm:spPr/>
    </dgm:pt>
    <dgm:pt modelId="{DDE0FCCB-64F5-41C9-A3A4-256AC3B3BB7E}" type="pres">
      <dgm:prSet presAssocID="{F3EE8B54-FBDD-4DFB-AA75-2BD9CCA2BE1B}" presName="node" presStyleLbl="node1" presStyleIdx="4" presStyleCnt="5">
        <dgm:presLayoutVars>
          <dgm:bulletEnabled val="1"/>
        </dgm:presLayoutVars>
      </dgm:prSet>
      <dgm:spPr/>
    </dgm:pt>
    <dgm:pt modelId="{9F0F6FDE-20BA-48E9-93E8-9CD5FD1901A0}" type="pres">
      <dgm:prSet presAssocID="{F3EE8B54-FBDD-4DFB-AA75-2BD9CCA2BE1B}" presName="spNode" presStyleCnt="0"/>
      <dgm:spPr/>
    </dgm:pt>
    <dgm:pt modelId="{786BFB52-2925-45AF-B4F2-AE36A2A17FF6}" type="pres">
      <dgm:prSet presAssocID="{17C679ED-A76E-4058-9CEA-400CA96DFC69}" presName="sibTrans" presStyleLbl="sibTrans1D1" presStyleIdx="4" presStyleCnt="5"/>
      <dgm:spPr/>
    </dgm:pt>
  </dgm:ptLst>
  <dgm:cxnLst>
    <dgm:cxn modelId="{F68DC177-44BF-410E-9162-EC863E02C48D}" srcId="{0DCC21F8-988B-41B2-AC1F-0F31220BBD4D}" destId="{3F8A620A-BED9-45E9-B296-20FA8BF9F383}" srcOrd="0" destOrd="0" parTransId="{3A0E532B-CBDE-456E-9F13-01031A04449E}" sibTransId="{EC28CFA0-8C84-4F85-8828-71D0868513C8}"/>
    <dgm:cxn modelId="{58B6D78D-3213-4B00-BBB9-BAC42B7158E6}" srcId="{0DCC21F8-988B-41B2-AC1F-0F31220BBD4D}" destId="{0D49F013-FF1C-4464-AE50-1CA540E79B9D}" srcOrd="1" destOrd="0" parTransId="{77A0DF7D-876D-46EB-BAF0-60FB86440D3F}" sibTransId="{214745C7-8202-475F-A384-76B8F541CC0F}"/>
    <dgm:cxn modelId="{1C6216F3-AFF5-430B-A812-8D202C84AB2F}" srcId="{0DCC21F8-988B-41B2-AC1F-0F31220BBD4D}" destId="{C6926087-6105-4EB3-A07D-3420C3911DDD}" srcOrd="2" destOrd="0" parTransId="{88B5EB39-8410-43D4-9160-B64544AFF79D}" sibTransId="{0B91FC4B-EAC7-4D99-AC4B-3B2C36F49494}"/>
    <dgm:cxn modelId="{5F97743A-FAB1-40F1-912C-B55AE2F7F721}" srcId="{0DCC21F8-988B-41B2-AC1F-0F31220BBD4D}" destId="{29FC1A24-9FB3-420B-BF38-FF9BCB5ADA0B}" srcOrd="3" destOrd="0" parTransId="{08CBDD30-D60E-49D2-BDED-D1CF6619DB8E}" sibTransId="{03D7F3F1-4755-4450-AD38-D57FB85CA68C}"/>
    <dgm:cxn modelId="{722F9648-0610-4FC3-ACF9-E97995B9CB6F}" srcId="{0DCC21F8-988B-41B2-AC1F-0F31220BBD4D}" destId="{F3EE8B54-FBDD-4DFB-AA75-2BD9CCA2BE1B}" srcOrd="4" destOrd="0" parTransId="{E7440716-7AA0-4253-B8D1-CF596D22C2F5}" sibTransId="{17C679ED-A76E-4058-9CEA-400CA96DFC69}"/>
    <dgm:cxn modelId="{3856C0B1-0C51-4063-AD4F-2A380A61161A}" type="presOf" srcId="{0DCC21F8-988B-41B2-AC1F-0F31220BBD4D}" destId="{DB883D63-69FF-4EBF-BFB2-FA6E3021EFC5}" srcOrd="0" destOrd="0" presId="urn:microsoft.com/office/officeart/2005/8/layout/cycle5"/>
    <dgm:cxn modelId="{BA79D41E-AB49-4B06-8EA3-EC7ADB641700}" type="presParOf" srcId="{DB883D63-69FF-4EBF-BFB2-FA6E3021EFC5}" destId="{AD825B28-8A38-46B1-8638-6D77D38D132F}" srcOrd="0" destOrd="0" presId="urn:microsoft.com/office/officeart/2005/8/layout/cycle5"/>
    <dgm:cxn modelId="{3467BA19-E69C-4652-9952-D8AFADFE81EB}" type="presOf" srcId="{3F8A620A-BED9-45E9-B296-20FA8BF9F383}" destId="{AD825B28-8A38-46B1-8638-6D77D38D132F}" srcOrd="0" destOrd="0" presId="urn:microsoft.com/office/officeart/2005/8/layout/cycle5"/>
    <dgm:cxn modelId="{B5833E14-8FFE-48B3-9670-57F0F8F0734B}" type="presParOf" srcId="{DB883D63-69FF-4EBF-BFB2-FA6E3021EFC5}" destId="{FBF085FA-9F50-4ECD-9F7C-BEAD25FCC6BB}" srcOrd="1" destOrd="0" presId="urn:microsoft.com/office/officeart/2005/8/layout/cycle5"/>
    <dgm:cxn modelId="{CDE29550-F244-47DD-9062-39B87A88D4A6}" type="presParOf" srcId="{DB883D63-69FF-4EBF-BFB2-FA6E3021EFC5}" destId="{A441E03D-0B5C-4B29-AB0E-C0A71C2B20D6}" srcOrd="2" destOrd="0" presId="urn:microsoft.com/office/officeart/2005/8/layout/cycle5"/>
    <dgm:cxn modelId="{90BD7E3C-8807-4799-BB75-6D691CFF699D}" type="presOf" srcId="{EC28CFA0-8C84-4F85-8828-71D0868513C8}" destId="{A441E03D-0B5C-4B29-AB0E-C0A71C2B20D6}" srcOrd="0" destOrd="0" presId="urn:microsoft.com/office/officeart/2005/8/layout/cycle5"/>
    <dgm:cxn modelId="{0B4F586A-7300-4C9B-A1DF-CFBE51AFEFC3}" type="presParOf" srcId="{DB883D63-69FF-4EBF-BFB2-FA6E3021EFC5}" destId="{4322F601-F5DF-44BB-B0C2-137851F6A55C}" srcOrd="3" destOrd="0" presId="urn:microsoft.com/office/officeart/2005/8/layout/cycle5"/>
    <dgm:cxn modelId="{DB66DC04-C1C1-4A1B-AC1F-BAB08115EC97}" type="presOf" srcId="{0D49F013-FF1C-4464-AE50-1CA540E79B9D}" destId="{4322F601-F5DF-44BB-B0C2-137851F6A55C}" srcOrd="0" destOrd="0" presId="urn:microsoft.com/office/officeart/2005/8/layout/cycle5"/>
    <dgm:cxn modelId="{CC360376-5924-4E81-9659-E666F10CE2FB}" type="presParOf" srcId="{DB883D63-69FF-4EBF-BFB2-FA6E3021EFC5}" destId="{5AFEA868-0BDB-45F0-B162-4DDAC8C65E88}" srcOrd="4" destOrd="0" presId="urn:microsoft.com/office/officeart/2005/8/layout/cycle5"/>
    <dgm:cxn modelId="{73B3C626-3C69-4586-97A2-E94D7AB4A6CB}" type="presParOf" srcId="{DB883D63-69FF-4EBF-BFB2-FA6E3021EFC5}" destId="{4CC87385-3882-4D38-AB1D-545C3216B9C7}" srcOrd="5" destOrd="0" presId="urn:microsoft.com/office/officeart/2005/8/layout/cycle5"/>
    <dgm:cxn modelId="{7D6E504E-9BB0-4776-A83C-1D7850A04682}" type="presOf" srcId="{214745C7-8202-475F-A384-76B8F541CC0F}" destId="{4CC87385-3882-4D38-AB1D-545C3216B9C7}" srcOrd="0" destOrd="0" presId="urn:microsoft.com/office/officeart/2005/8/layout/cycle5"/>
    <dgm:cxn modelId="{48687F6C-4E55-4075-899C-3C3288DDC5F7}" type="presParOf" srcId="{DB883D63-69FF-4EBF-BFB2-FA6E3021EFC5}" destId="{BBC6898C-04E4-48BA-949F-68B0704BE5A1}" srcOrd="6" destOrd="0" presId="urn:microsoft.com/office/officeart/2005/8/layout/cycle5"/>
    <dgm:cxn modelId="{66F0B126-A83C-4911-9EBB-32D954BF8813}" type="presOf" srcId="{C6926087-6105-4EB3-A07D-3420C3911DDD}" destId="{BBC6898C-04E4-48BA-949F-68B0704BE5A1}" srcOrd="0" destOrd="0" presId="urn:microsoft.com/office/officeart/2005/8/layout/cycle5"/>
    <dgm:cxn modelId="{CDB6D5AC-C30E-4CFE-AB87-B252D3AE5EF4}" type="presParOf" srcId="{DB883D63-69FF-4EBF-BFB2-FA6E3021EFC5}" destId="{B92BD0BB-0899-4DB2-9C28-866C3E6F018E}" srcOrd="7" destOrd="0" presId="urn:microsoft.com/office/officeart/2005/8/layout/cycle5"/>
    <dgm:cxn modelId="{0AFAE0E2-AA03-47FB-9EDA-2816422C8D5A}" type="presParOf" srcId="{DB883D63-69FF-4EBF-BFB2-FA6E3021EFC5}" destId="{976BCA33-27AB-4DBB-8BD2-9474A3F7813B}" srcOrd="8" destOrd="0" presId="urn:microsoft.com/office/officeart/2005/8/layout/cycle5"/>
    <dgm:cxn modelId="{C23AACD0-0632-4864-9204-18B125C75FE7}" type="presOf" srcId="{0B91FC4B-EAC7-4D99-AC4B-3B2C36F49494}" destId="{976BCA33-27AB-4DBB-8BD2-9474A3F7813B}" srcOrd="0" destOrd="0" presId="urn:microsoft.com/office/officeart/2005/8/layout/cycle5"/>
    <dgm:cxn modelId="{B7F0523C-0BAC-4311-81E7-08EC187E6F62}" type="presParOf" srcId="{DB883D63-69FF-4EBF-BFB2-FA6E3021EFC5}" destId="{8D69981E-B1D0-46B2-9054-47B98F5A31C9}" srcOrd="9" destOrd="0" presId="urn:microsoft.com/office/officeart/2005/8/layout/cycle5"/>
    <dgm:cxn modelId="{3BF6C128-1F24-4FFB-B4DE-F151ADD2FA78}" type="presOf" srcId="{29FC1A24-9FB3-420B-BF38-FF9BCB5ADA0B}" destId="{8D69981E-B1D0-46B2-9054-47B98F5A31C9}" srcOrd="0" destOrd="0" presId="urn:microsoft.com/office/officeart/2005/8/layout/cycle5"/>
    <dgm:cxn modelId="{1F48EB21-D4E0-4A50-9C27-02F17F9A5B10}" type="presParOf" srcId="{DB883D63-69FF-4EBF-BFB2-FA6E3021EFC5}" destId="{B96C42AF-CBCC-4C5E-A53E-8AA90F6558EB}" srcOrd="10" destOrd="0" presId="urn:microsoft.com/office/officeart/2005/8/layout/cycle5"/>
    <dgm:cxn modelId="{10D6CA2B-6BC0-4C68-852B-B0BECF9C25C5}" type="presParOf" srcId="{DB883D63-69FF-4EBF-BFB2-FA6E3021EFC5}" destId="{1574A2B0-472A-4996-9CA3-1DC653297DDC}" srcOrd="11" destOrd="0" presId="urn:microsoft.com/office/officeart/2005/8/layout/cycle5"/>
    <dgm:cxn modelId="{DF1E672C-48C8-46CC-B30B-7E358A243B69}" type="presOf" srcId="{03D7F3F1-4755-4450-AD38-D57FB85CA68C}" destId="{1574A2B0-472A-4996-9CA3-1DC653297DDC}" srcOrd="0" destOrd="0" presId="urn:microsoft.com/office/officeart/2005/8/layout/cycle5"/>
    <dgm:cxn modelId="{F33CAB69-0D7F-45D8-9A34-541C3A993AA6}" type="presParOf" srcId="{DB883D63-69FF-4EBF-BFB2-FA6E3021EFC5}" destId="{DDE0FCCB-64F5-41C9-A3A4-256AC3B3BB7E}" srcOrd="12" destOrd="0" presId="urn:microsoft.com/office/officeart/2005/8/layout/cycle5"/>
    <dgm:cxn modelId="{413B4233-2CDB-47F7-80B3-6D259C49F75B}" type="presOf" srcId="{F3EE8B54-FBDD-4DFB-AA75-2BD9CCA2BE1B}" destId="{DDE0FCCB-64F5-41C9-A3A4-256AC3B3BB7E}" srcOrd="0" destOrd="0" presId="urn:microsoft.com/office/officeart/2005/8/layout/cycle5"/>
    <dgm:cxn modelId="{7FE9DFE8-2FBE-4C4F-96AB-BA467810C705}" type="presParOf" srcId="{DB883D63-69FF-4EBF-BFB2-FA6E3021EFC5}" destId="{9F0F6FDE-20BA-48E9-93E8-9CD5FD1901A0}" srcOrd="13" destOrd="0" presId="urn:microsoft.com/office/officeart/2005/8/layout/cycle5"/>
    <dgm:cxn modelId="{06F6B322-E45A-41F1-9EC1-DD1C98E68C9C}" type="presParOf" srcId="{DB883D63-69FF-4EBF-BFB2-FA6E3021EFC5}" destId="{786BFB52-2925-45AF-B4F2-AE36A2A17FF6}" srcOrd="14" destOrd="0" presId="urn:microsoft.com/office/officeart/2005/8/layout/cycle5"/>
    <dgm:cxn modelId="{5AE97B4E-AD78-4E83-A074-DC401E20EC1F}" type="presOf" srcId="{17C679ED-A76E-4058-9CEA-400CA96DFC69}" destId="{786BFB52-2925-45AF-B4F2-AE36A2A17FF6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460455" cy="4766734"/>
        <a:chOff x="0" y="0"/>
        <a:chExt cx="6460455" cy="4766734"/>
      </a:xfrm>
    </dsp:grpSpPr>
    <dsp:sp modelId="{AD825B28-8A38-46B1-8638-6D77D38D132F}">
      <dsp:nvSpPr>
        <dsp:cNvPr id="3" name="Rounded Rectangle 2"/>
        <dsp:cNvSpPr/>
      </dsp:nvSpPr>
      <dsp:spPr bwMode="white">
        <a:xfrm>
          <a:off x="2446231" y="0"/>
          <a:ext cx="1567992" cy="1019195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0960" tIns="60960" rIns="60960" bIns="609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Lên ý tưởng cho website</a:t>
          </a:r>
        </a:p>
      </dsp:txBody>
      <dsp:txXfrm>
        <a:off x="2446231" y="0"/>
        <a:ext cx="1567992" cy="1019195"/>
      </dsp:txXfrm>
    </dsp:sp>
    <dsp:sp modelId="{A441E03D-0B5C-4B29-AB0E-C0A71C2B20D6}">
      <dsp:nvSpPr>
        <dsp:cNvPr id="4" name="Arc 3"/>
        <dsp:cNvSpPr/>
      </dsp:nvSpPr>
      <dsp:spPr bwMode="white">
        <a:xfrm>
          <a:off x="1195739" y="509597"/>
          <a:ext cx="4068978" cy="4068978"/>
        </a:xfrm>
        <a:prstGeom prst="arc">
          <a:avLst>
            <a:gd name="adj1" fmla="val 17959699"/>
            <a:gd name="adj2" fmla="val 19158981"/>
          </a:avLst>
        </a:pr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195739" y="509597"/>
        <a:ext cx="4068978" cy="4068978"/>
      </dsp:txXfrm>
    </dsp:sp>
    <dsp:sp modelId="{4322F601-F5DF-44BB-B0C2-137851F6A55C}">
      <dsp:nvSpPr>
        <dsp:cNvPr id="5" name="Rounded Rectangle 4"/>
        <dsp:cNvSpPr/>
      </dsp:nvSpPr>
      <dsp:spPr bwMode="white">
        <a:xfrm>
          <a:off x="4381145" y="1405797"/>
          <a:ext cx="1567992" cy="1019195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60960" tIns="60960" rIns="60960" bIns="609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Cài đặt </a:t>
          </a:r>
          <a:r>
            <a:rPr lang="en-US" altLang="vi-VN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Xampp, </a:t>
          </a:r>
          <a:r>
            <a:rPr lang="vi-VN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Wordpress, các plugin khác</a:t>
          </a:r>
          <a:endParaRPr sz="6500"/>
        </a:p>
      </dsp:txBody>
      <dsp:txXfrm>
        <a:off x="4381145" y="1405797"/>
        <a:ext cx="1567992" cy="1019195"/>
      </dsp:txXfrm>
    </dsp:sp>
    <dsp:sp modelId="{4CC87385-3882-4D38-AB1D-545C3216B9C7}">
      <dsp:nvSpPr>
        <dsp:cNvPr id="6" name="Arc 5"/>
        <dsp:cNvSpPr/>
      </dsp:nvSpPr>
      <dsp:spPr bwMode="white">
        <a:xfrm>
          <a:off x="1195739" y="509597"/>
          <a:ext cx="4068978" cy="4068978"/>
        </a:xfrm>
        <a:prstGeom prst="arc">
          <a:avLst>
            <a:gd name="adj1" fmla="val 191879"/>
            <a:gd name="adj2" fmla="val 1371577"/>
          </a:avLst>
        </a:pr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195739" y="509597"/>
        <a:ext cx="4068978" cy="4068978"/>
      </dsp:txXfrm>
    </dsp:sp>
    <dsp:sp modelId="{BBC6898C-04E4-48BA-949F-68B0704BE5A1}">
      <dsp:nvSpPr>
        <dsp:cNvPr id="7" name="Rounded Rectangle 6"/>
        <dsp:cNvSpPr/>
      </dsp:nvSpPr>
      <dsp:spPr bwMode="white">
        <a:xfrm>
          <a:off x="3630644" y="3543242"/>
          <a:ext cx="1567992" cy="1019195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0960" tIns="60960" rIns="60960" bIns="609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vi-V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ùy chỉnh giao diện, thêm sản phẩm, tích hợp giỏ hàng và thanh toán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30644" y="3543242"/>
        <a:ext cx="1567992" cy="1019195"/>
      </dsp:txXfrm>
    </dsp:sp>
    <dsp:sp modelId="{976BCA33-27AB-4DBB-8BD2-9474A3F7813B}">
      <dsp:nvSpPr>
        <dsp:cNvPr id="8" name="Arc 7"/>
        <dsp:cNvSpPr/>
      </dsp:nvSpPr>
      <dsp:spPr bwMode="white">
        <a:xfrm>
          <a:off x="1195739" y="509597"/>
          <a:ext cx="4068978" cy="4068978"/>
        </a:xfrm>
        <a:prstGeom prst="arc">
          <a:avLst>
            <a:gd name="adj1" fmla="val 4999263"/>
            <a:gd name="adj2" fmla="val 5840182"/>
          </a:avLst>
        </a:pr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195739" y="509597"/>
        <a:ext cx="4068978" cy="4068978"/>
      </dsp:txXfrm>
    </dsp:sp>
    <dsp:sp modelId="{8D69981E-B1D0-46B2-9054-47B98F5A31C9}">
      <dsp:nvSpPr>
        <dsp:cNvPr id="9" name="Rounded Rectangle 8"/>
        <dsp:cNvSpPr/>
      </dsp:nvSpPr>
      <dsp:spPr bwMode="white">
        <a:xfrm>
          <a:off x="1238958" y="3554665"/>
          <a:ext cx="1567992" cy="1019195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0960" tIns="60960" rIns="60960" bIns="609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vi-V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ốc độ tải trang, khả năng hiển thị trên thiết bị di động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38958" y="3554665"/>
        <a:ext cx="1567992" cy="1019195"/>
      </dsp:txXfrm>
    </dsp:sp>
    <dsp:sp modelId="{1574A2B0-472A-4996-9CA3-1DC653297DDC}">
      <dsp:nvSpPr>
        <dsp:cNvPr id="10" name="Arc 9"/>
        <dsp:cNvSpPr/>
      </dsp:nvSpPr>
      <dsp:spPr bwMode="white">
        <a:xfrm>
          <a:off x="1195739" y="509597"/>
          <a:ext cx="4068978" cy="4068978"/>
        </a:xfrm>
        <a:prstGeom prst="arc">
          <a:avLst>
            <a:gd name="adj1" fmla="val 9410663"/>
            <a:gd name="adj2" fmla="val 10603680"/>
          </a:avLst>
        </a:pr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195739" y="509597"/>
        <a:ext cx="4068978" cy="4068978"/>
      </dsp:txXfrm>
    </dsp:sp>
    <dsp:sp modelId="{DDE0FCCB-64F5-41C9-A3A4-256AC3B3BB7E}">
      <dsp:nvSpPr>
        <dsp:cNvPr id="11" name="Rounded Rectangle 10"/>
        <dsp:cNvSpPr/>
      </dsp:nvSpPr>
      <dsp:spPr bwMode="white">
        <a:xfrm>
          <a:off x="511318" y="1405797"/>
          <a:ext cx="1567992" cy="1019195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K</a:t>
          </a:r>
          <a:r>
            <a:rPr lang="vi-V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iểm tra và tối ưu hóa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318" y="1405797"/>
        <a:ext cx="1567992" cy="1019195"/>
      </dsp:txXfrm>
    </dsp:sp>
    <dsp:sp modelId="{786BFB52-2925-45AF-B4F2-AE36A2A17FF6}">
      <dsp:nvSpPr>
        <dsp:cNvPr id="12" name="Arc 11"/>
        <dsp:cNvSpPr/>
      </dsp:nvSpPr>
      <dsp:spPr bwMode="white">
        <a:xfrm>
          <a:off x="1195739" y="509597"/>
          <a:ext cx="4068978" cy="4068978"/>
        </a:xfrm>
        <a:prstGeom prst="arc">
          <a:avLst>
            <a:gd name="adj1" fmla="val 13241018"/>
            <a:gd name="adj2" fmla="val 14440300"/>
          </a:avLst>
        </a:pr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195739" y="509597"/>
        <a:ext cx="4068978" cy="4068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59CB5-51EE-4CA9-80F5-8FBF977F002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23DE2-253C-453F-A32F-B7690F88B6A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4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image" Target="../media/image17.png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image" Target="../media/image18.png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image" Target="../media/image19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image" Target="../media/image20.png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4" Type="http://schemas.microsoft.com/office/2007/relationships/hdphoto" Target="../media/image22.wdp"/><Relationship Id="rId13" Type="http://schemas.openxmlformats.org/officeDocument/2006/relationships/image" Target="../media/image21.png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image" Target="../media/image23.png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3" Type="http://schemas.microsoft.com/office/2007/relationships/hdphoto" Target="../media/image25.wdp"/><Relationship Id="rId12" Type="http://schemas.openxmlformats.org/officeDocument/2006/relationships/image" Target="../media/image24.png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6" Type="http://schemas.microsoft.com/office/2007/relationships/hdphoto" Target="../media/image22.wdp"/><Relationship Id="rId15" Type="http://schemas.openxmlformats.org/officeDocument/2006/relationships/image" Target="../media/image21.png"/><Relationship Id="rId14" Type="http://schemas.openxmlformats.org/officeDocument/2006/relationships/tags" Target="../tags/tag169.xml"/><Relationship Id="rId13" Type="http://schemas.microsoft.com/office/2007/relationships/hdphoto" Target="../media/image27.wdp"/><Relationship Id="rId12" Type="http://schemas.openxmlformats.org/officeDocument/2006/relationships/image" Target="../media/image26.png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/>
            <p:cNvSpPr txBox="1"/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/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/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1372418" y="5112231"/>
            <a:ext cx="398124" cy="3981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形 79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498053" y="5242711"/>
            <a:ext cx="159976" cy="135786"/>
          </a:xfrm>
          <a:prstGeom prst="rect">
            <a:avLst/>
          </a:prstGeom>
        </p:spPr>
      </p:pic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 rot="5400000" flipV="1">
            <a:off x="11429928" y="726785"/>
            <a:ext cx="219788" cy="58431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7779158" y="1473343"/>
            <a:ext cx="4412842" cy="5384657"/>
          </a:xfrm>
          <a:custGeom>
            <a:avLst/>
            <a:gdLst>
              <a:gd name="connsiteX0" fmla="*/ 4412842 w 4412842"/>
              <a:gd name="connsiteY0" fmla="*/ 0 h 5384657"/>
              <a:gd name="connsiteX1" fmla="*/ 4412842 w 4412842"/>
              <a:gd name="connsiteY1" fmla="*/ 1850003 h 5384657"/>
              <a:gd name="connsiteX2" fmla="*/ 4412117 w 4412842"/>
              <a:gd name="connsiteY2" fmla="*/ 1850058 h 5384657"/>
              <a:gd name="connsiteX3" fmla="*/ 1845184 w 4412842"/>
              <a:gd name="connsiteY3" fmla="*/ 4694574 h 5384657"/>
              <a:gd name="connsiteX4" fmla="*/ 1903274 w 4412842"/>
              <a:gd name="connsiteY4" fmla="*/ 5270819 h 5384657"/>
              <a:gd name="connsiteX5" fmla="*/ 1932545 w 4412842"/>
              <a:gd name="connsiteY5" fmla="*/ 5384657 h 5384657"/>
              <a:gd name="connsiteX6" fmla="*/ 50857 w 4412842"/>
              <a:gd name="connsiteY6" fmla="*/ 5384657 h 5384657"/>
              <a:gd name="connsiteX7" fmla="*/ 24289 w 4412842"/>
              <a:gd name="connsiteY7" fmla="*/ 5175578 h 5384657"/>
              <a:gd name="connsiteX8" fmla="*/ 0 w 4412842"/>
              <a:gd name="connsiteY8" fmla="*/ 4694574 h 5384657"/>
              <a:gd name="connsiteX9" fmla="*/ 4223458 w 4412842"/>
              <a:gd name="connsiteY9" fmla="*/ 14401 h 538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2842" h="5384657">
                <a:moveTo>
                  <a:pt x="4412842" y="0"/>
                </a:moveTo>
                <a:lnTo>
                  <a:pt x="4412842" y="1850003"/>
                </a:lnTo>
                <a:lnTo>
                  <a:pt x="4412117" y="1850058"/>
                </a:lnTo>
                <a:cubicBezTo>
                  <a:pt x="2970309" y="1996482"/>
                  <a:pt x="1845184" y="3214134"/>
                  <a:pt x="1845184" y="4694574"/>
                </a:cubicBezTo>
                <a:cubicBezTo>
                  <a:pt x="1845184" y="4891966"/>
                  <a:pt x="1865186" y="5084687"/>
                  <a:pt x="1903274" y="5270819"/>
                </a:cubicBezTo>
                <a:lnTo>
                  <a:pt x="1932545" y="5384657"/>
                </a:lnTo>
                <a:lnTo>
                  <a:pt x="50857" y="5384657"/>
                </a:lnTo>
                <a:lnTo>
                  <a:pt x="24289" y="5175578"/>
                </a:lnTo>
                <a:cubicBezTo>
                  <a:pt x="8228" y="5017428"/>
                  <a:pt x="0" y="4856962"/>
                  <a:pt x="0" y="4694574"/>
                </a:cubicBezTo>
                <a:cubicBezTo>
                  <a:pt x="0" y="2258759"/>
                  <a:pt x="1851204" y="255316"/>
                  <a:pt x="4223458" y="144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260916" cy="1258221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 l="15079" t="17171" r="45790" b="7436"/>
          <a:stretch>
            <a:fillRect/>
          </a:stretch>
        </p:blipFill>
        <p:spPr>
          <a:xfrm>
            <a:off x="7287854" y="1282190"/>
            <a:ext cx="3773318" cy="4545898"/>
          </a:xfrm>
          <a:prstGeom prst="rect">
            <a:avLst/>
          </a:prstGeom>
          <a:effectLst/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1239765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6"/>
            </p:custDataLst>
          </p:nvPr>
        </p:nvSpPr>
        <p:spPr>
          <a:xfrm>
            <a:off x="8473800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7"/>
            </p:custDataLst>
          </p:nvPr>
        </p:nvSpPr>
        <p:spPr>
          <a:xfrm>
            <a:off x="1239520" y="1056005"/>
            <a:ext cx="6090285" cy="292608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8"/>
            </p:custDataLst>
          </p:nvPr>
        </p:nvSpPr>
        <p:spPr>
          <a:xfrm>
            <a:off x="1239520" y="4154170"/>
            <a:ext cx="6000750" cy="69469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9"/>
            </p:custDataLst>
          </p:nvPr>
        </p:nvSpPr>
        <p:spPr>
          <a:xfrm>
            <a:off x="1878619" y="5058604"/>
            <a:ext cx="2880000" cy="50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76000">
                <a:schemeClr val="accent1"/>
              </a:gs>
            </a:gsLst>
            <a:lin ang="10800000" scaled="0"/>
          </a:gradFill>
        </p:spPr>
        <p:txBody>
          <a:bodyPr wrap="square" anchor="ctr">
            <a:normAutofit/>
          </a:bodyPr>
          <a:lstStyle>
            <a:lvl1pPr marL="360045" indent="0" algn="l" eaLnBrk="1" fontAlgn="auto" latinLnBrk="0" hangingPunct="1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000">
                <a:schemeClr val="bg1"/>
              </a:gs>
              <a:gs pos="98165">
                <a:schemeClr val="accent1">
                  <a:lumMod val="40000"/>
                  <a:lumOff val="60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 flipH="1">
            <a:off x="0" y="6326116"/>
            <a:ext cx="12191999" cy="5318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任意多边形: 形状 5"/>
          <p:cNvSpPr/>
          <p:nvPr userDrawn="1">
            <p:custDataLst>
              <p:tags r:id="rId4"/>
            </p:custDataLst>
          </p:nvPr>
        </p:nvSpPr>
        <p:spPr>
          <a:xfrm flipV="1">
            <a:off x="831531" y="6561763"/>
            <a:ext cx="337088" cy="89616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 flipH="1">
            <a:off x="10572372" y="0"/>
            <a:ext cx="1619628" cy="1616166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50000"/>
                  <a:lumOff val="5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 l="9710" r="14517" b="15557"/>
          <a:stretch>
            <a:fillRect/>
          </a:stretch>
        </p:blipFill>
        <p:spPr>
          <a:xfrm>
            <a:off x="9437348" y="132972"/>
            <a:ext cx="2164821" cy="15085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840105" y="565150"/>
            <a:ext cx="6647815" cy="1081405"/>
          </a:xfrm>
        </p:spPr>
        <p:txBody>
          <a:bodyPr wrap="square" anchor="b">
            <a:norm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 flipH="1" flipV="1">
            <a:off x="0" y="0"/>
            <a:ext cx="4412842" cy="5384657"/>
          </a:xfrm>
          <a:custGeom>
            <a:avLst/>
            <a:gdLst>
              <a:gd name="connsiteX0" fmla="*/ 4412842 w 4412842"/>
              <a:gd name="connsiteY0" fmla="*/ 0 h 5384657"/>
              <a:gd name="connsiteX1" fmla="*/ 4412842 w 4412842"/>
              <a:gd name="connsiteY1" fmla="*/ 1850003 h 5384657"/>
              <a:gd name="connsiteX2" fmla="*/ 4412117 w 4412842"/>
              <a:gd name="connsiteY2" fmla="*/ 1850058 h 5384657"/>
              <a:gd name="connsiteX3" fmla="*/ 1845184 w 4412842"/>
              <a:gd name="connsiteY3" fmla="*/ 4694574 h 5384657"/>
              <a:gd name="connsiteX4" fmla="*/ 1903274 w 4412842"/>
              <a:gd name="connsiteY4" fmla="*/ 5270819 h 5384657"/>
              <a:gd name="connsiteX5" fmla="*/ 1932545 w 4412842"/>
              <a:gd name="connsiteY5" fmla="*/ 5384657 h 5384657"/>
              <a:gd name="connsiteX6" fmla="*/ 50857 w 4412842"/>
              <a:gd name="connsiteY6" fmla="*/ 5384657 h 5384657"/>
              <a:gd name="connsiteX7" fmla="*/ 24289 w 4412842"/>
              <a:gd name="connsiteY7" fmla="*/ 5175578 h 5384657"/>
              <a:gd name="connsiteX8" fmla="*/ 0 w 4412842"/>
              <a:gd name="connsiteY8" fmla="*/ 4694574 h 5384657"/>
              <a:gd name="connsiteX9" fmla="*/ 4223458 w 4412842"/>
              <a:gd name="connsiteY9" fmla="*/ 14401 h 538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2842" h="5384657">
                <a:moveTo>
                  <a:pt x="4412842" y="0"/>
                </a:moveTo>
                <a:lnTo>
                  <a:pt x="4412842" y="1850003"/>
                </a:lnTo>
                <a:lnTo>
                  <a:pt x="4412117" y="1850058"/>
                </a:lnTo>
                <a:cubicBezTo>
                  <a:pt x="2970309" y="1996482"/>
                  <a:pt x="1845184" y="3214134"/>
                  <a:pt x="1845184" y="4694574"/>
                </a:cubicBezTo>
                <a:cubicBezTo>
                  <a:pt x="1845184" y="4891966"/>
                  <a:pt x="1865186" y="5084687"/>
                  <a:pt x="1903274" y="5270819"/>
                </a:cubicBezTo>
                <a:lnTo>
                  <a:pt x="1932545" y="5384657"/>
                </a:lnTo>
                <a:lnTo>
                  <a:pt x="50857" y="5384657"/>
                </a:lnTo>
                <a:lnTo>
                  <a:pt x="24289" y="5175578"/>
                </a:lnTo>
                <a:cubicBezTo>
                  <a:pt x="8228" y="5017428"/>
                  <a:pt x="0" y="4856962"/>
                  <a:pt x="0" y="4694574"/>
                </a:cubicBezTo>
                <a:cubicBezTo>
                  <a:pt x="0" y="2258759"/>
                  <a:pt x="1851204" y="255316"/>
                  <a:pt x="4223458" y="144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 l="21302" t="13702" r="16670"/>
          <a:stretch>
            <a:fillRect/>
          </a:stretch>
        </p:blipFill>
        <p:spPr>
          <a:xfrm>
            <a:off x="642578" y="1292489"/>
            <a:ext cx="5021039" cy="4367996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>
            <p:custDataLst>
              <p:tags r:id="rId6"/>
            </p:custDataLst>
          </p:nvPr>
        </p:nvSpPr>
        <p:spPr>
          <a:xfrm rot="5400000" flipH="1">
            <a:off x="10917826" y="5583826"/>
            <a:ext cx="1260916" cy="1258221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7"/>
            </p:custDataLst>
          </p:nvPr>
        </p:nvSpPr>
        <p:spPr>
          <a:xfrm rot="10800000" flipV="1">
            <a:off x="10415489" y="903272"/>
            <a:ext cx="337088" cy="89616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9" name="直接连接符 8"/>
          <p:cNvCxnSpPr/>
          <p:nvPr userDrawn="1">
            <p:custDataLst>
              <p:tags r:id="rId8"/>
            </p:custDataLst>
          </p:nvPr>
        </p:nvCxnSpPr>
        <p:spPr>
          <a:xfrm>
            <a:off x="1320800" y="6331744"/>
            <a:ext cx="9563100" cy="0"/>
          </a:xfrm>
          <a:prstGeom prst="line">
            <a:avLst/>
          </a:prstGeom>
          <a:ln w="19050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116830" y="3383280"/>
            <a:ext cx="5653405" cy="2165350"/>
          </a:xfrm>
        </p:spPr>
        <p:txBody>
          <a:bodyPr wrap="square" anchor="t" anchorCtr="0">
            <a:normAutofit/>
          </a:bodyPr>
          <a:lstStyle>
            <a:lvl1pPr algn="r">
              <a:defRPr sz="42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663618" y="1506212"/>
            <a:ext cx="5106563" cy="1740519"/>
          </a:xfrm>
          <a:noFill/>
        </p:spPr>
        <p:txBody>
          <a:bodyPr wrap="none" lIns="0" tIns="0" rIns="0" bIns="0" rtlCol="0" anchor="b" anchorCtr="0">
            <a:normAutofit/>
          </a:bodyPr>
          <a:lstStyle>
            <a:lvl1pPr marL="0" indent="0" algn="r">
              <a:buNone/>
              <a:defRPr lang="en-US" sz="88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0" lvl="0" algn="r">
              <a:lnSpc>
                <a:spcPct val="100000"/>
              </a:lnSpc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9445" cy="864235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6511813" y="0"/>
            <a:ext cx="5680187" cy="6858000"/>
          </a:xfrm>
          <a:custGeom>
            <a:avLst/>
            <a:gdLst>
              <a:gd name="connsiteX0" fmla="*/ 4412842 w 4412842"/>
              <a:gd name="connsiteY0" fmla="*/ 0 h 5384657"/>
              <a:gd name="connsiteX1" fmla="*/ 4412842 w 4412842"/>
              <a:gd name="connsiteY1" fmla="*/ 1850003 h 5384657"/>
              <a:gd name="connsiteX2" fmla="*/ 4412117 w 4412842"/>
              <a:gd name="connsiteY2" fmla="*/ 1850058 h 5384657"/>
              <a:gd name="connsiteX3" fmla="*/ 1845184 w 4412842"/>
              <a:gd name="connsiteY3" fmla="*/ 4694574 h 5384657"/>
              <a:gd name="connsiteX4" fmla="*/ 1903274 w 4412842"/>
              <a:gd name="connsiteY4" fmla="*/ 5270819 h 5384657"/>
              <a:gd name="connsiteX5" fmla="*/ 1932545 w 4412842"/>
              <a:gd name="connsiteY5" fmla="*/ 5384657 h 5384657"/>
              <a:gd name="connsiteX6" fmla="*/ 50857 w 4412842"/>
              <a:gd name="connsiteY6" fmla="*/ 5384657 h 5384657"/>
              <a:gd name="connsiteX7" fmla="*/ 24289 w 4412842"/>
              <a:gd name="connsiteY7" fmla="*/ 5175578 h 5384657"/>
              <a:gd name="connsiteX8" fmla="*/ 0 w 4412842"/>
              <a:gd name="connsiteY8" fmla="*/ 4694574 h 5384657"/>
              <a:gd name="connsiteX9" fmla="*/ 4223458 w 4412842"/>
              <a:gd name="connsiteY9" fmla="*/ 14401 h 538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2842" h="5384657">
                <a:moveTo>
                  <a:pt x="4412842" y="0"/>
                </a:moveTo>
                <a:lnTo>
                  <a:pt x="4412842" y="1850003"/>
                </a:lnTo>
                <a:lnTo>
                  <a:pt x="4412117" y="1850058"/>
                </a:lnTo>
                <a:cubicBezTo>
                  <a:pt x="2970309" y="1996482"/>
                  <a:pt x="1845184" y="3214134"/>
                  <a:pt x="1845184" y="4694574"/>
                </a:cubicBezTo>
                <a:cubicBezTo>
                  <a:pt x="1845184" y="4891966"/>
                  <a:pt x="1865186" y="5084687"/>
                  <a:pt x="1903274" y="5270819"/>
                </a:cubicBezTo>
                <a:lnTo>
                  <a:pt x="1932545" y="5384657"/>
                </a:lnTo>
                <a:lnTo>
                  <a:pt x="50857" y="5384657"/>
                </a:lnTo>
                <a:lnTo>
                  <a:pt x="24289" y="5175578"/>
                </a:lnTo>
                <a:cubicBezTo>
                  <a:pt x="8228" y="5017428"/>
                  <a:pt x="0" y="4856962"/>
                  <a:pt x="0" y="4694574"/>
                </a:cubicBezTo>
                <a:cubicBezTo>
                  <a:pt x="0" y="2258759"/>
                  <a:pt x="1851204" y="255316"/>
                  <a:pt x="4223458" y="1440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60916" cy="1258221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 l="23702" t="9514" r="16456" b="12361"/>
          <a:stretch>
            <a:fillRect/>
          </a:stretch>
        </p:blipFill>
        <p:spPr>
          <a:xfrm>
            <a:off x="6562500" y="1258221"/>
            <a:ext cx="4854023" cy="39625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235074" y="1349011"/>
            <a:ext cx="5232511" cy="238931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6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6438900" y="1019859"/>
            <a:ext cx="5753100" cy="5838141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任意多边形: 形状 21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460501" cy="1959247"/>
          </a:xfrm>
          <a:custGeom>
            <a:avLst/>
            <a:gdLst>
              <a:gd name="connsiteX0" fmla="*/ 0 w 1564982"/>
              <a:gd name="connsiteY0" fmla="*/ 0 h 2099407"/>
              <a:gd name="connsiteX1" fmla="*/ 1138706 w 1564982"/>
              <a:gd name="connsiteY1" fmla="*/ 0 h 2099407"/>
              <a:gd name="connsiteX2" fmla="*/ 1480939 w 1564982"/>
              <a:gd name="connsiteY2" fmla="*/ 508535 h 2099407"/>
              <a:gd name="connsiteX3" fmla="*/ 1347188 w 1564982"/>
              <a:gd name="connsiteY3" fmla="*/ 1192779 h 2099407"/>
              <a:gd name="connsiteX4" fmla="*/ 1 w 1564982"/>
              <a:gd name="connsiteY4" fmla="*/ 2099407 h 20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82" h="2099407">
                <a:moveTo>
                  <a:pt x="0" y="0"/>
                </a:moveTo>
                <a:lnTo>
                  <a:pt x="1138706" y="0"/>
                </a:lnTo>
                <a:lnTo>
                  <a:pt x="1480939" y="508535"/>
                </a:lnTo>
                <a:cubicBezTo>
                  <a:pt x="1632953" y="734418"/>
                  <a:pt x="1573071" y="1040765"/>
                  <a:pt x="1347188" y="1192779"/>
                </a:cubicBezTo>
                <a:lnTo>
                  <a:pt x="1" y="209940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5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任意多边形: 形状 24"/>
          <p:cNvSpPr/>
          <p:nvPr userDrawn="1">
            <p:custDataLst>
              <p:tags r:id="rId5"/>
            </p:custDataLst>
          </p:nvPr>
        </p:nvSpPr>
        <p:spPr>
          <a:xfrm>
            <a:off x="889000" y="842565"/>
            <a:ext cx="293268" cy="71835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50900" y="1067435"/>
            <a:ext cx="5824220" cy="272034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850900" y="3931600"/>
            <a:ext cx="5257800" cy="972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74841" y="5023858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8" r="20619"/>
          <a:stretch>
            <a:fillRect/>
          </a:stretch>
        </p:blipFill>
        <p:spPr>
          <a:xfrm>
            <a:off x="6438900" y="581568"/>
            <a:ext cx="5003562" cy="56001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任意多边形: 形状 3"/>
          <p:cNvSpPr/>
          <p:nvPr userDrawn="1">
            <p:custDataLst>
              <p:tags r:id="rId3"/>
            </p:custDataLst>
          </p:nvPr>
        </p:nvSpPr>
        <p:spPr>
          <a:xfrm flipH="1" flipV="1">
            <a:off x="0" y="0"/>
            <a:ext cx="5919599" cy="6007101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9964329" y="4597400"/>
            <a:ext cx="2227671" cy="2260600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695960" y="1688801"/>
            <a:ext cx="10822940" cy="4394499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54000" dist="190500" dir="54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3" t="8735" r="34459" b="52765"/>
          <a:stretch>
            <a:fillRect/>
          </a:stretch>
        </p:blipFill>
        <p:spPr>
          <a:xfrm>
            <a:off x="10154068" y="5326080"/>
            <a:ext cx="2037932" cy="1531920"/>
          </a:xfrm>
          <a:prstGeom prst="rect">
            <a:avLst/>
          </a:prstGeom>
        </p:spPr>
      </p:pic>
      <p:sp>
        <p:nvSpPr>
          <p:cNvPr id="12" name="任意多边形: 形状 11"/>
          <p:cNvSpPr/>
          <p:nvPr userDrawn="1">
            <p:custDataLst>
              <p:tags r:id="rId8"/>
            </p:custDataLst>
          </p:nvPr>
        </p:nvSpPr>
        <p:spPr>
          <a:xfrm>
            <a:off x="11236039" y="938658"/>
            <a:ext cx="293268" cy="71835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 userDrawn="1">
            <p:custDataLst>
              <p:tags r:id="rId9"/>
            </p:custDataLst>
          </p:nvPr>
        </p:nvCxnSpPr>
        <p:spPr>
          <a:xfrm>
            <a:off x="7782807" y="974575"/>
            <a:ext cx="319087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18565" y="393700"/>
            <a:ext cx="7168515" cy="1081405"/>
          </a:xfrm>
        </p:spPr>
        <p:txBody>
          <a:bodyPr wrap="square" anchor="b">
            <a:normAutofit/>
          </a:bodyPr>
          <a:lstStyle>
            <a:lvl1pPr>
              <a:defRPr sz="5400">
                <a:solidFill>
                  <a:srgbClr val="021A29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6000">
                <a:schemeClr val="bg2"/>
              </a:gs>
              <a:gs pos="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 flipH="1">
            <a:off x="0" y="1019859"/>
            <a:ext cx="5753100" cy="5838141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10731499" y="0"/>
            <a:ext cx="1460501" cy="1959247"/>
          </a:xfrm>
          <a:custGeom>
            <a:avLst/>
            <a:gdLst>
              <a:gd name="connsiteX0" fmla="*/ 0 w 1564982"/>
              <a:gd name="connsiteY0" fmla="*/ 0 h 2099407"/>
              <a:gd name="connsiteX1" fmla="*/ 1138706 w 1564982"/>
              <a:gd name="connsiteY1" fmla="*/ 0 h 2099407"/>
              <a:gd name="connsiteX2" fmla="*/ 1480939 w 1564982"/>
              <a:gd name="connsiteY2" fmla="*/ 508535 h 2099407"/>
              <a:gd name="connsiteX3" fmla="*/ 1347188 w 1564982"/>
              <a:gd name="connsiteY3" fmla="*/ 1192779 h 2099407"/>
              <a:gd name="connsiteX4" fmla="*/ 1 w 1564982"/>
              <a:gd name="connsiteY4" fmla="*/ 2099407 h 20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82" h="2099407">
                <a:moveTo>
                  <a:pt x="0" y="0"/>
                </a:moveTo>
                <a:lnTo>
                  <a:pt x="1138706" y="0"/>
                </a:lnTo>
                <a:lnTo>
                  <a:pt x="1480939" y="508535"/>
                </a:lnTo>
                <a:cubicBezTo>
                  <a:pt x="1632953" y="734418"/>
                  <a:pt x="1573071" y="1040765"/>
                  <a:pt x="1347188" y="1192779"/>
                </a:cubicBezTo>
                <a:lnTo>
                  <a:pt x="1" y="209940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889000" y="842565"/>
            <a:ext cx="293268" cy="71835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251450" y="2688590"/>
            <a:ext cx="6320790" cy="3046730"/>
          </a:xfrm>
        </p:spPr>
        <p:txBody>
          <a:bodyPr wrap="square" anchor="t" anchorCtr="0">
            <a:normAutofit/>
          </a:bodyPr>
          <a:lstStyle>
            <a:lvl1pPr algn="r">
              <a:defRPr sz="4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134100" y="1231265"/>
            <a:ext cx="5435600" cy="122428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6000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01" r="19065"/>
          <a:stretch>
            <a:fillRect/>
          </a:stretch>
        </p:blipFill>
        <p:spPr>
          <a:xfrm>
            <a:off x="889000" y="948024"/>
            <a:ext cx="4472444" cy="51999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6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 flipH="1">
            <a:off x="0" y="1019859"/>
            <a:ext cx="5753100" cy="5838141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 flipH="1">
            <a:off x="10731499" y="0"/>
            <a:ext cx="1460501" cy="1959247"/>
          </a:xfrm>
          <a:custGeom>
            <a:avLst/>
            <a:gdLst>
              <a:gd name="connsiteX0" fmla="*/ 0 w 1564982"/>
              <a:gd name="connsiteY0" fmla="*/ 0 h 2099407"/>
              <a:gd name="connsiteX1" fmla="*/ 1138706 w 1564982"/>
              <a:gd name="connsiteY1" fmla="*/ 0 h 2099407"/>
              <a:gd name="connsiteX2" fmla="*/ 1480939 w 1564982"/>
              <a:gd name="connsiteY2" fmla="*/ 508535 h 2099407"/>
              <a:gd name="connsiteX3" fmla="*/ 1347188 w 1564982"/>
              <a:gd name="connsiteY3" fmla="*/ 1192779 h 2099407"/>
              <a:gd name="connsiteX4" fmla="*/ 1 w 1564982"/>
              <a:gd name="connsiteY4" fmla="*/ 2099407 h 20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82" h="2099407">
                <a:moveTo>
                  <a:pt x="0" y="0"/>
                </a:moveTo>
                <a:lnTo>
                  <a:pt x="1138706" y="0"/>
                </a:lnTo>
                <a:lnTo>
                  <a:pt x="1480939" y="508535"/>
                </a:lnTo>
                <a:cubicBezTo>
                  <a:pt x="1632953" y="734418"/>
                  <a:pt x="1573071" y="1040765"/>
                  <a:pt x="1347188" y="1192779"/>
                </a:cubicBezTo>
                <a:lnTo>
                  <a:pt x="1" y="209940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5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 flipH="1">
            <a:off x="11010899" y="842565"/>
            <a:ext cx="293268" cy="71835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146800" y="1499870"/>
            <a:ext cx="5207000" cy="272859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8474332" y="4449235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7981" r="19300" b="21006"/>
          <a:stretch>
            <a:fillRect/>
          </a:stretch>
        </p:blipFill>
        <p:spPr>
          <a:xfrm>
            <a:off x="1132453" y="998846"/>
            <a:ext cx="4739897" cy="5202308"/>
          </a:xfrm>
          <a:custGeom>
            <a:avLst/>
            <a:gdLst>
              <a:gd name="connsiteX0" fmla="*/ 2369949 w 4739897"/>
              <a:gd name="connsiteY0" fmla="*/ 3993891 h 5202308"/>
              <a:gd name="connsiteX1" fmla="*/ 2369949 w 4739897"/>
              <a:gd name="connsiteY1" fmla="*/ 5199966 h 5202308"/>
              <a:gd name="connsiteX2" fmla="*/ 4068679 w 4739897"/>
              <a:gd name="connsiteY2" fmla="*/ 5199966 h 5202308"/>
              <a:gd name="connsiteX3" fmla="*/ 4068679 w 4739897"/>
              <a:gd name="connsiteY3" fmla="*/ 3993891 h 5202308"/>
              <a:gd name="connsiteX4" fmla="*/ 0 w 4739897"/>
              <a:gd name="connsiteY4" fmla="*/ 0 h 5202308"/>
              <a:gd name="connsiteX5" fmla="*/ 4739897 w 4739897"/>
              <a:gd name="connsiteY5" fmla="*/ 0 h 5202308"/>
              <a:gd name="connsiteX6" fmla="*/ 4739897 w 4739897"/>
              <a:gd name="connsiteY6" fmla="*/ 5202308 h 5202308"/>
              <a:gd name="connsiteX7" fmla="*/ 0 w 4739897"/>
              <a:gd name="connsiteY7" fmla="*/ 5202308 h 52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9897" h="5202308">
                <a:moveTo>
                  <a:pt x="2369949" y="3993891"/>
                </a:moveTo>
                <a:lnTo>
                  <a:pt x="2369949" y="5199966"/>
                </a:lnTo>
                <a:lnTo>
                  <a:pt x="4068679" y="5199966"/>
                </a:lnTo>
                <a:lnTo>
                  <a:pt x="4068679" y="3993891"/>
                </a:lnTo>
                <a:close/>
                <a:moveTo>
                  <a:pt x="0" y="0"/>
                </a:moveTo>
                <a:lnTo>
                  <a:pt x="4739897" y="0"/>
                </a:lnTo>
                <a:lnTo>
                  <a:pt x="4739897" y="5202308"/>
                </a:lnTo>
                <a:lnTo>
                  <a:pt x="0" y="5202308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18" t="21047" r="61750" b="67115"/>
          <a:stretch>
            <a:fillRect/>
          </a:stretch>
        </p:blipFill>
        <p:spPr>
          <a:xfrm>
            <a:off x="3497580" y="4852009"/>
            <a:ext cx="1082040" cy="662941"/>
          </a:xfrm>
          <a:custGeom>
            <a:avLst/>
            <a:gdLst>
              <a:gd name="connsiteX0" fmla="*/ 0 w 1082040"/>
              <a:gd name="connsiteY0" fmla="*/ 0 h 662941"/>
              <a:gd name="connsiteX1" fmla="*/ 233881 w 1082040"/>
              <a:gd name="connsiteY1" fmla="*/ 0 h 662941"/>
              <a:gd name="connsiteX2" fmla="*/ 54811 w 1082040"/>
              <a:gd name="connsiteY2" fmla="*/ 119698 h 662941"/>
              <a:gd name="connsiteX3" fmla="*/ 233881 w 1082040"/>
              <a:gd name="connsiteY3" fmla="*/ 239396 h 662941"/>
              <a:gd name="connsiteX4" fmla="*/ 412951 w 1082040"/>
              <a:gd name="connsiteY4" fmla="*/ 119698 h 662941"/>
              <a:gd name="connsiteX5" fmla="*/ 233881 w 1082040"/>
              <a:gd name="connsiteY5" fmla="*/ 0 h 662941"/>
              <a:gd name="connsiteX6" fmla="*/ 1082040 w 1082040"/>
              <a:gd name="connsiteY6" fmla="*/ 0 h 662941"/>
              <a:gd name="connsiteX7" fmla="*/ 1082040 w 1082040"/>
              <a:gd name="connsiteY7" fmla="*/ 662941 h 662941"/>
              <a:gd name="connsiteX8" fmla="*/ 0 w 1082040"/>
              <a:gd name="connsiteY8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2040" h="662941">
                <a:moveTo>
                  <a:pt x="0" y="0"/>
                </a:moveTo>
                <a:lnTo>
                  <a:pt x="233881" y="0"/>
                </a:lnTo>
                <a:cubicBezTo>
                  <a:pt x="134983" y="0"/>
                  <a:pt x="54811" y="53591"/>
                  <a:pt x="54811" y="119698"/>
                </a:cubicBezTo>
                <a:cubicBezTo>
                  <a:pt x="54811" y="185805"/>
                  <a:pt x="134983" y="239396"/>
                  <a:pt x="233881" y="239396"/>
                </a:cubicBezTo>
                <a:cubicBezTo>
                  <a:pt x="332779" y="239396"/>
                  <a:pt x="412951" y="185805"/>
                  <a:pt x="412951" y="119698"/>
                </a:cubicBezTo>
                <a:cubicBezTo>
                  <a:pt x="412951" y="53591"/>
                  <a:pt x="332779" y="0"/>
                  <a:pt x="233881" y="0"/>
                </a:cubicBezTo>
                <a:lnTo>
                  <a:pt x="1082040" y="0"/>
                </a:lnTo>
                <a:lnTo>
                  <a:pt x="1082040" y="662941"/>
                </a:lnTo>
                <a:lnTo>
                  <a:pt x="0" y="6629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2.xml"/><Relationship Id="rId20" Type="http://schemas.openxmlformats.org/officeDocument/2006/relationships/tags" Target="../tags/tag91.xml"/><Relationship Id="rId2" Type="http://schemas.openxmlformats.org/officeDocument/2006/relationships/slideLayout" Target="../slideLayouts/slideLayout32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3800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3"/>
            </p:custDataLst>
          </p:nvPr>
        </p:nvSpPr>
        <p:spPr>
          <a:xfrm flipH="1">
            <a:off x="10931084" y="0"/>
            <a:ext cx="1260916" cy="1258221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4"/>
            </p:custDataLst>
          </p:nvPr>
        </p:nvSpPr>
        <p:spPr>
          <a:xfrm rot="10800000" flipV="1">
            <a:off x="11016712" y="892385"/>
            <a:ext cx="337088" cy="89616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3"/>
            </p:custDataLst>
          </p:nvPr>
        </p:nvSpPr>
        <p:spPr>
          <a:xfrm>
            <a:off x="10890438" y="5537200"/>
            <a:ext cx="1301561" cy="1320800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image" Target="../media/image41.jpeg"/><Relationship Id="rId2" Type="http://schemas.openxmlformats.org/officeDocument/2006/relationships/tags" Target="../tags/tag212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30.xml"/><Relationship Id="rId1" Type="http://schemas.openxmlformats.org/officeDocument/2006/relationships/tags" Target="../tags/tag21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41.jpeg"/><Relationship Id="rId2" Type="http://schemas.openxmlformats.org/officeDocument/2006/relationships/tags" Target="../tags/tag220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2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30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7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208.xml"/><Relationship Id="rId12" Type="http://schemas.openxmlformats.org/officeDocument/2006/relationships/image" Target="../media/image28.png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" Target="slide9.xml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140" y="2494616"/>
            <a:ext cx="11205713" cy="687672"/>
          </a:xfrm>
        </p:spPr>
        <p:txBody>
          <a:bodyPr>
            <a:noAutofit/>
          </a:bodyPr>
          <a:lstStyle/>
          <a:p>
            <a:r>
              <a:rPr lang="vi-VN" dirty="0">
                <a:latin typeface="+mj-lt"/>
              </a:rPr>
              <a:t>Báo cáo</a:t>
            </a:r>
            <a:br>
              <a:rPr lang="vi-VN" dirty="0">
                <a:latin typeface="+mj-lt"/>
              </a:rPr>
            </a:br>
            <a:r>
              <a:rPr lang="vi-VN" dirty="0">
                <a:latin typeface="+mj-lt"/>
              </a:rPr>
              <a:t>Phát triển hệ thống thương mại điện tử</a:t>
            </a:r>
            <a:endParaRPr lang="vi-VN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140" y="3429000"/>
            <a:ext cx="11205713" cy="1417320"/>
          </a:xfrm>
        </p:spPr>
        <p:txBody>
          <a:bodyPr>
            <a:normAutofit lnSpcReduction="20000"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WEBSITE BÁN HÀNG BẰNG WORDPRESS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VỚI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EBSITE BÁN ĐỒ THỂ THAO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 ThS. Phạm Ngọc Quyền 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3140" y="5474970"/>
            <a:ext cx="11205713" cy="434340"/>
          </a:xfrm>
        </p:spPr>
        <p:txBody>
          <a:bodyPr/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Thơ, ngày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tháng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năm 202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283845"/>
            <a:ext cx="8046720" cy="726440"/>
          </a:xfrm>
        </p:spPr>
        <p:txBody>
          <a:bodyPr/>
          <a:lstStyle/>
          <a:p>
            <a:pPr algn="ctr"/>
            <a:r>
              <a:rPr lang="en-US" dirty="0"/>
              <a:t>Thiết kế website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10" y="1010285"/>
            <a:ext cx="5510530" cy="4838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website</a:t>
            </a:r>
            <a:endParaRPr lang="en-US" alt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Tạo ra một giao diện ng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ời dùng (UI) dễ sử dụng, hấp dẫn và tối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hóa cho trải nghiệm ng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ời dùng.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Giao diện thích ứng với mọi thiết bị (máy tính,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iện thoại, máy tính bảng).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Tối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hóa trải nghiệm ng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ời dùng: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Các chức 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tìm kiếm, lọc sản phẩm, giỏ hàng dễ dàng truy cập.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sản phẩm r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õ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ràng: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Các danh mục sản phẩm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ợc hiển thị hợp l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dễ dàng tìm kiếm và chọn lựa.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5445" y="1764030"/>
            <a:ext cx="5085715" cy="303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51450" y="2688590"/>
            <a:ext cx="6320790" cy="1090930"/>
          </a:xfrm>
        </p:spPr>
        <p:txBody>
          <a:bodyPr wrap="square">
            <a:normAutofit/>
          </a:bodyPr>
          <a:lstStyle/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Chương 4: Kiểm thử và đánh giá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7372985" y="1505585"/>
            <a:ext cx="3990975" cy="326834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2194560" y="189186"/>
            <a:ext cx="8046720" cy="621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Kiểm thử</a:t>
            </a:r>
            <a:endParaRPr lang="en-US" dirty="0"/>
          </a:p>
        </p:txBody>
      </p:sp>
      <p:sp>
        <p:nvSpPr>
          <p:cNvPr id="9" name="TextBox 3"/>
          <p:cNvSpPr txBox="1"/>
          <p:nvPr/>
        </p:nvSpPr>
        <p:spPr>
          <a:xfrm>
            <a:off x="435610" y="1010285"/>
            <a:ext cx="5803265" cy="4838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ảm bảo website hoạt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ộng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úng chức n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ă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ng và mang lại trải nghiệm ng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ời dùng tối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u.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ảm bảo website không gặp tình trạng tải chậm khi ng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ời dùng duyệt qua nhiều trang hoặc sản phẩm.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- Kiểm tra tính t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ơng thích trình duyệt đảm bảo website hoạt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ộng ổn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ịnh trên các trình duyệt phổ biến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- Kiểm tra các chức n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ă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</a:rPr>
              <a:t>ng đảm bảo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giỏ hàng, thanh toán, tìm kiếm, đăng nhập, v.v. để đảm bảo chúng hoạt động chính xác.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0910" y="444500"/>
            <a:ext cx="2540000" cy="654685"/>
          </a:xfrm>
        </p:spPr>
        <p:txBody>
          <a:bodyPr/>
          <a:p>
            <a:r>
              <a:rPr lang="en-US"/>
              <a:t>Đánh giá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4435" y="1270000"/>
            <a:ext cx="4561840" cy="4520565"/>
          </a:xfrm>
        </p:spPr>
        <p:txBody>
          <a:bodyPr/>
          <a:p>
            <a:r>
              <a:rPr lang="en-US" sz="24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Ưu điểm:</a:t>
            </a:r>
            <a:endParaRPr lang="en-US" sz="24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Giao diện dễ sử dụng, thân thiện với ng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ời dùng.</a:t>
            </a:r>
            <a:endParaRPr lang="en-US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Tính n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ă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ng tìm kiếm và lọc sản phẩm nhanh chóng.</a:t>
            </a:r>
            <a:endParaRPr lang="en-US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Hệ thống thanh toán an toàn, hỗ trợ nhiều ph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ơng thức.</a:t>
            </a:r>
            <a:endParaRPr lang="en-US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Tối 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u hóa cho các thiết bị di 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ộng.</a:t>
            </a:r>
            <a:endParaRPr lang="en-US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Các chức năng dễ dàng sử dụng.</a:t>
            </a:r>
            <a:endParaRPr lang="en-US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6667500" y="1270000"/>
            <a:ext cx="4561840" cy="40208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Nhược điểm:</a:t>
            </a:r>
            <a:endParaRPr lang="en-US" sz="18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- Tốc độ tải trang có thể chậm ở các trang.</a:t>
            </a:r>
            <a:endParaRPr lang="en-US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- Cần cải thiện một số tính năng bảo mật để chống lại các mối đe dọa trực tuyến.</a:t>
            </a:r>
            <a:endParaRPr lang="en-US" altLang="en-US" sz="18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>
            <p:custDataLst>
              <p:tags r:id="rId1"/>
            </p:custDataLst>
          </p:nvPr>
        </p:nvSpPr>
        <p:spPr>
          <a:xfrm flipH="1">
            <a:off x="11680457" y="5709056"/>
            <a:ext cx="511543" cy="1148944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806" h="1809">
                <a:moveTo>
                  <a:pt x="0" y="0"/>
                </a:moveTo>
                <a:lnTo>
                  <a:pt x="806" y="1809"/>
                </a:lnTo>
                <a:lnTo>
                  <a:pt x="0" y="18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497" t="20270" r="6859" b="16524"/>
          <a:stretch>
            <a:fillRect/>
          </a:stretch>
        </p:blipFill>
        <p:spPr>
          <a:xfrm flipH="1">
            <a:off x="-1" y="1"/>
            <a:ext cx="6414770" cy="6857365"/>
          </a:xfrm>
          <a:custGeom>
            <a:avLst/>
            <a:gdLst>
              <a:gd name="connsiteX0" fmla="*/ 4524548 w 6414770"/>
              <a:gd name="connsiteY0" fmla="*/ 3601085 h 6857365"/>
              <a:gd name="connsiteX1" fmla="*/ 1753918 w 6414770"/>
              <a:gd name="connsiteY1" fmla="*/ 3601085 h 6857365"/>
              <a:gd name="connsiteX2" fmla="*/ 3342125 w 6414770"/>
              <a:gd name="connsiteY2" fmla="*/ 6857365 h 6857365"/>
              <a:gd name="connsiteX3" fmla="*/ 6112755 w 6414770"/>
              <a:gd name="connsiteY3" fmla="*/ 6857365 h 6857365"/>
              <a:gd name="connsiteX4" fmla="*/ 2768523 w 6414770"/>
              <a:gd name="connsiteY4" fmla="*/ 0 h 6857365"/>
              <a:gd name="connsiteX5" fmla="*/ 0 w 6414770"/>
              <a:gd name="connsiteY5" fmla="*/ 0 h 6857365"/>
              <a:gd name="connsiteX6" fmla="*/ 0 w 6414770"/>
              <a:gd name="connsiteY6" fmla="*/ 5080 h 6857365"/>
              <a:gd name="connsiteX7" fmla="*/ 1640159 w 6414770"/>
              <a:gd name="connsiteY7" fmla="*/ 3367405 h 6857365"/>
              <a:gd name="connsiteX8" fmla="*/ 4410587 w 6414770"/>
              <a:gd name="connsiteY8" fmla="*/ 3367405 h 6857365"/>
              <a:gd name="connsiteX9" fmla="*/ 5389933 w 6414770"/>
              <a:gd name="connsiteY9" fmla="*/ 0 h 6857365"/>
              <a:gd name="connsiteX10" fmla="*/ 3056429 w 6414770"/>
              <a:gd name="connsiteY10" fmla="*/ 0 h 6857365"/>
              <a:gd name="connsiteX11" fmla="*/ 6400801 w 6414770"/>
              <a:gd name="connsiteY11" fmla="*/ 6857365 h 6857365"/>
              <a:gd name="connsiteX12" fmla="*/ 6414770 w 6414770"/>
              <a:gd name="connsiteY12" fmla="*/ 6857365 h 6857365"/>
              <a:gd name="connsiteX13" fmla="*/ 6414770 w 6414770"/>
              <a:gd name="connsiteY13" fmla="*/ 2100580 h 685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14770" h="6857365">
                <a:moveTo>
                  <a:pt x="4524548" y="3601085"/>
                </a:moveTo>
                <a:lnTo>
                  <a:pt x="1753918" y="3601085"/>
                </a:lnTo>
                <a:lnTo>
                  <a:pt x="3342125" y="6857365"/>
                </a:lnTo>
                <a:lnTo>
                  <a:pt x="6112755" y="6857365"/>
                </a:lnTo>
                <a:close/>
                <a:moveTo>
                  <a:pt x="2768523" y="0"/>
                </a:moveTo>
                <a:lnTo>
                  <a:pt x="0" y="0"/>
                </a:lnTo>
                <a:lnTo>
                  <a:pt x="0" y="5080"/>
                </a:lnTo>
                <a:lnTo>
                  <a:pt x="1640159" y="3367405"/>
                </a:lnTo>
                <a:lnTo>
                  <a:pt x="4410587" y="3367405"/>
                </a:lnTo>
                <a:close/>
                <a:moveTo>
                  <a:pt x="5389933" y="0"/>
                </a:moveTo>
                <a:lnTo>
                  <a:pt x="3056429" y="0"/>
                </a:lnTo>
                <a:lnTo>
                  <a:pt x="6400801" y="6857365"/>
                </a:lnTo>
                <a:lnTo>
                  <a:pt x="6414770" y="6857365"/>
                </a:lnTo>
                <a:lnTo>
                  <a:pt x="6414770" y="2100580"/>
                </a:ln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" name="任意多边形 13"/>
          <p:cNvSpPr/>
          <p:nvPr>
            <p:custDataLst>
              <p:tags r:id="rId4"/>
            </p:custDataLst>
          </p:nvPr>
        </p:nvSpPr>
        <p:spPr>
          <a:xfrm>
            <a:off x="5080" y="0"/>
            <a:ext cx="3358341" cy="6857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9" h="10799">
                <a:moveTo>
                  <a:pt x="1614" y="0"/>
                </a:moveTo>
                <a:lnTo>
                  <a:pt x="5289" y="0"/>
                </a:lnTo>
                <a:lnTo>
                  <a:pt x="22" y="10799"/>
                </a:lnTo>
                <a:lnTo>
                  <a:pt x="0" y="10799"/>
                </a:lnTo>
                <a:lnTo>
                  <a:pt x="0" y="3308"/>
                </a:lnTo>
                <a:lnTo>
                  <a:pt x="1614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正文"/>
          <p:cNvSpPr txBox="1"/>
          <p:nvPr>
            <p:custDataLst>
              <p:tags r:id="rId5"/>
            </p:custDataLst>
          </p:nvPr>
        </p:nvSpPr>
        <p:spPr>
          <a:xfrm>
            <a:off x="5991468" y="2172314"/>
            <a:ext cx="5503100" cy="115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Website được thiết kế với giao diện hiện đại, bắt mắt và dễ dàng điều hướng.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21" name="标题"/>
          <p:cNvSpPr txBox="1"/>
          <p:nvPr>
            <p:custDataLst>
              <p:tags r:id="rId6"/>
            </p:custDataLst>
          </p:nvPr>
        </p:nvSpPr>
        <p:spPr>
          <a:xfrm>
            <a:off x="6121400" y="1579880"/>
            <a:ext cx="2781300" cy="3689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>
                <a:latin typeface="+mj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800" b="1" dirty="0">
                <a:solidFill>
                  <a:schemeClr val="accent1"/>
                </a:solidFill>
                <a:latin typeface="+mj-lt"/>
                <a:sym typeface="+mn-ea"/>
              </a:rPr>
              <a:t>Kết quả của đề tài</a:t>
            </a:r>
            <a:endParaRPr lang="en-US" sz="28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2" name="正文"/>
          <p:cNvSpPr txBox="1"/>
          <p:nvPr>
            <p:custDataLst>
              <p:tags r:id="rId7"/>
            </p:custDataLst>
          </p:nvPr>
        </p:nvSpPr>
        <p:spPr>
          <a:xfrm>
            <a:off x="5991990" y="4878683"/>
            <a:ext cx="5503100" cy="115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Bảo mật thông tin tốt, đảm bảo an toàn khi người dùng truy cập và mua sắm.</a:t>
            </a:r>
            <a:endParaRPr 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正文"/>
          <p:cNvSpPr txBox="1"/>
          <p:nvPr>
            <p:custDataLst>
              <p:tags r:id="rId8"/>
            </p:custDataLst>
          </p:nvPr>
        </p:nvSpPr>
        <p:spPr>
          <a:xfrm>
            <a:off x="5991709" y="3325808"/>
            <a:ext cx="5503100" cy="115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Các tính năng quản lý sản phẩm, đơn hàng, kho hàng được tích hợp và dễ sử dụng thông qua bảng điều khiển WordPress.</a:t>
            </a:r>
            <a:endParaRPr 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4" name="Title 2"/>
          <p:cNvSpPr>
            <a:spLocks noGrp="1"/>
          </p:cNvSpPr>
          <p:nvPr/>
        </p:nvSpPr>
        <p:spPr>
          <a:xfrm>
            <a:off x="6609715" y="84455"/>
            <a:ext cx="5153025" cy="132905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vi-VN" dirty="0"/>
              <a:t>Chương 5 Kết luận và hướng phát triển</a:t>
            </a:r>
            <a:endParaRPr lang="en-US" dirty="0"/>
          </a:p>
        </p:txBody>
      </p:sp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>
            <p:custDataLst>
              <p:tags r:id="rId1"/>
            </p:custDataLst>
          </p:nvPr>
        </p:nvSpPr>
        <p:spPr>
          <a:xfrm>
            <a:off x="7905115" y="-13970"/>
            <a:ext cx="4292600" cy="6873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60" h="10825">
                <a:moveTo>
                  <a:pt x="1604" y="0"/>
                </a:moveTo>
                <a:lnTo>
                  <a:pt x="6760" y="0"/>
                </a:lnTo>
                <a:lnTo>
                  <a:pt x="6760" y="10825"/>
                </a:lnTo>
                <a:lnTo>
                  <a:pt x="2785" y="10825"/>
                </a:lnTo>
                <a:lnTo>
                  <a:pt x="2728" y="10776"/>
                </a:lnTo>
                <a:cubicBezTo>
                  <a:pt x="1057" y="9320"/>
                  <a:pt x="0" y="7177"/>
                  <a:pt x="0" y="4786"/>
                </a:cubicBezTo>
                <a:cubicBezTo>
                  <a:pt x="0" y="3005"/>
                  <a:pt x="587" y="1360"/>
                  <a:pt x="1577" y="35"/>
                </a:cubicBezTo>
                <a:lnTo>
                  <a:pt x="1604" y="0"/>
                </a:lnTo>
                <a:close/>
              </a:path>
            </a:pathLst>
          </a:custGeom>
          <a:gradFill flip="none" rotWithShape="1">
            <a:gsLst>
              <a:gs pos="30000">
                <a:schemeClr val="accent1"/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2630" r="10924"/>
          <a:stretch>
            <a:fillRect/>
          </a:stretch>
        </p:blipFill>
        <p:spPr>
          <a:xfrm>
            <a:off x="8332565" y="-13971"/>
            <a:ext cx="3865427" cy="6858000"/>
          </a:xfrm>
          <a:custGeom>
            <a:avLst/>
            <a:gdLst>
              <a:gd name="connsiteX0" fmla="*/ 842291 w 3865427"/>
              <a:gd name="connsiteY0" fmla="*/ 0 h 6858000"/>
              <a:gd name="connsiteX1" fmla="*/ 3865427 w 3865427"/>
              <a:gd name="connsiteY1" fmla="*/ 0 h 6858000"/>
              <a:gd name="connsiteX2" fmla="*/ 3865427 w 3865427"/>
              <a:gd name="connsiteY2" fmla="*/ 6858000 h 6858000"/>
              <a:gd name="connsiteX3" fmla="*/ 3468900 w 3865427"/>
              <a:gd name="connsiteY3" fmla="*/ 6858000 h 6858000"/>
              <a:gd name="connsiteX4" fmla="*/ 3142970 w 3865427"/>
              <a:gd name="connsiteY4" fmla="*/ 6777914 h 6858000"/>
              <a:gd name="connsiteX5" fmla="*/ 0 w 3865427"/>
              <a:gd name="connsiteY5" fmla="*/ 2579532 h 6858000"/>
              <a:gd name="connsiteX6" fmla="*/ 747011 w 3865427"/>
              <a:gd name="connsiteY6" fmla="*/ 1339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427" h="6858000">
                <a:moveTo>
                  <a:pt x="842291" y="0"/>
                </a:moveTo>
                <a:lnTo>
                  <a:pt x="3865427" y="0"/>
                </a:lnTo>
                <a:lnTo>
                  <a:pt x="3865427" y="6858000"/>
                </a:lnTo>
                <a:lnTo>
                  <a:pt x="3468900" y="6858000"/>
                </a:lnTo>
                <a:lnTo>
                  <a:pt x="3142970" y="6777914"/>
                </a:lnTo>
                <a:cubicBezTo>
                  <a:pt x="1326609" y="6246203"/>
                  <a:pt x="0" y="4567791"/>
                  <a:pt x="0" y="2579532"/>
                </a:cubicBezTo>
                <a:cubicBezTo>
                  <a:pt x="0" y="1673647"/>
                  <a:pt x="275387" y="832082"/>
                  <a:pt x="747011" y="133987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43560" y="1247775"/>
            <a:ext cx="6741160" cy="8845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-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Tăng cường tối ưu hóa công cụ tìm kiếm (SEO) để website dễ dàng được tìm thấy trên các công cụ tìm kiếm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56434" y="700568"/>
            <a:ext cx="6741466" cy="34373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l"/>
            <a:r>
              <a:rPr lang="en-US" altLang="vi-VN" sz="2800" b="1" dirty="0">
                <a:solidFill>
                  <a:schemeClr val="accent1"/>
                </a:solidFill>
                <a:latin typeface="+mj-lt"/>
                <a:sym typeface="+mn-ea"/>
              </a:rPr>
              <a:t>Hướng phát triển trong tương lai</a:t>
            </a:r>
            <a:endParaRPr lang="en-US" altLang="vi-VN" sz="28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87375" y="2254250"/>
            <a:ext cx="6741160" cy="9575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- </a:t>
            </a: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Tích hợp các công cụ marketing như email marketing, chương trình khuyến mãi, giảm giá, hoặc quà tặng để kích thích khách hàng mua sắm.</a:t>
            </a: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587375" y="3333750"/>
            <a:ext cx="6741160" cy="9258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- Tạo các chiến dịch quảng cáo qua mạng xã hội để tăng khả năng tiếp cận khách hàng tiềm năng.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0860" y="4421505"/>
            <a:ext cx="6753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- Cải thiện dịch vụ chăm sóc khách hàng thông qua các kênh trực tuyến như chat trực tiếp, hỗ trợ qua mạng xã hội, hoặc hotline.</a:t>
            </a:r>
            <a:endParaRPr lang="en-US" altLang="en-US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/>
            <a:endParaRPr lang="en-US"/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32815" y="1734820"/>
            <a:ext cx="5449570" cy="3032760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charset="0"/>
                <a:cs typeface="Calibri" panose="020F0502020204030204" charset="0"/>
              </a:rPr>
              <a:t>Cám ơn thầy và các bạn đã lắng nghe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2300" y="2046914"/>
            <a:ext cx="7627399" cy="58979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 viên thực hiện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230" y="3213247"/>
            <a:ext cx="5137764" cy="1221821"/>
          </a:xfrm>
        </p:spPr>
        <p:txBody>
          <a:bodyPr>
            <a:noAutofit/>
          </a:bodyPr>
          <a:lstStyle/>
          <a:p>
            <a:r>
              <a:rPr lang="en-US" alt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Thị Nhật Thiên Lan </a:t>
            </a:r>
            <a:endParaRPr lang="en-US" alt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MSSV: B21</a:t>
            </a:r>
            <a:r>
              <a:rPr lang="en-US" alt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03427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Khóa: K47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8756" y="272492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3085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任意多边形: 形状 65"/>
          <p:cNvSpPr/>
          <p:nvPr>
            <p:custDataLst>
              <p:tags r:id="rId2"/>
            </p:custDataLst>
          </p:nvPr>
        </p:nvSpPr>
        <p:spPr>
          <a:xfrm>
            <a:off x="9420981" y="392965"/>
            <a:ext cx="1282202" cy="1265764"/>
          </a:xfrm>
          <a:custGeom>
            <a:avLst/>
            <a:gdLst>
              <a:gd name="connsiteX0" fmla="*/ 1382820 w 1473826"/>
              <a:gd name="connsiteY0" fmla="*/ 0 h 1454932"/>
              <a:gd name="connsiteX1" fmla="*/ 1438304 w 1473826"/>
              <a:gd name="connsiteY1" fmla="*/ 162969 h 1454932"/>
              <a:gd name="connsiteX2" fmla="*/ 1256926 w 1473826"/>
              <a:gd name="connsiteY2" fmla="*/ 389062 h 1454932"/>
              <a:gd name="connsiteX3" fmla="*/ 1236488 w 1473826"/>
              <a:gd name="connsiteY3" fmla="*/ 425726 h 1454932"/>
              <a:gd name="connsiteX4" fmla="*/ 1174577 w 1473826"/>
              <a:gd name="connsiteY4" fmla="*/ 538664 h 1454932"/>
              <a:gd name="connsiteX5" fmla="*/ 1128797 w 1473826"/>
              <a:gd name="connsiteY5" fmla="*/ 615756 h 1454932"/>
              <a:gd name="connsiteX6" fmla="*/ 988733 w 1473826"/>
              <a:gd name="connsiteY6" fmla="*/ 688539 h 1454932"/>
              <a:gd name="connsiteX7" fmla="*/ 984809 w 1473826"/>
              <a:gd name="connsiteY7" fmla="*/ 689520 h 1454932"/>
              <a:gd name="connsiteX8" fmla="*/ 991513 w 1473826"/>
              <a:gd name="connsiteY8" fmla="*/ 699668 h 1454932"/>
              <a:gd name="connsiteX9" fmla="*/ 991948 w 1473826"/>
              <a:gd name="connsiteY9" fmla="*/ 823736 h 1454932"/>
              <a:gd name="connsiteX10" fmla="*/ 986880 w 1473826"/>
              <a:gd name="connsiteY10" fmla="*/ 830938 h 1454932"/>
              <a:gd name="connsiteX11" fmla="*/ 691165 w 1473826"/>
              <a:gd name="connsiteY11" fmla="*/ 1036627 h 1454932"/>
              <a:gd name="connsiteX12" fmla="*/ 590340 w 1473826"/>
              <a:gd name="connsiteY12" fmla="*/ 1036627 h 1454932"/>
              <a:gd name="connsiteX13" fmla="*/ 324982 w 1473826"/>
              <a:gd name="connsiteY13" fmla="*/ 1072636 h 1454932"/>
              <a:gd name="connsiteX14" fmla="*/ 218761 w 1473826"/>
              <a:gd name="connsiteY14" fmla="*/ 1291200 h 1454932"/>
              <a:gd name="connsiteX15" fmla="*/ 1211909 w 1473826"/>
              <a:gd name="connsiteY15" fmla="*/ 1291255 h 1454932"/>
              <a:gd name="connsiteX16" fmla="*/ 1293658 w 1473826"/>
              <a:gd name="connsiteY16" fmla="*/ 1373094 h 1454932"/>
              <a:gd name="connsiteX17" fmla="*/ 1293658 w 1473826"/>
              <a:gd name="connsiteY17" fmla="*/ 1427657 h 1454932"/>
              <a:gd name="connsiteX18" fmla="*/ 1266408 w 1473826"/>
              <a:gd name="connsiteY18" fmla="*/ 1454933 h 1454932"/>
              <a:gd name="connsiteX19" fmla="*/ 27250 w 1473826"/>
              <a:gd name="connsiteY19" fmla="*/ 1454933 h 1454932"/>
              <a:gd name="connsiteX20" fmla="*/ 0 w 1473826"/>
              <a:gd name="connsiteY20" fmla="*/ 1427657 h 1454932"/>
              <a:gd name="connsiteX21" fmla="*/ 0 w 1473826"/>
              <a:gd name="connsiteY21" fmla="*/ 1373094 h 1454932"/>
              <a:gd name="connsiteX22" fmla="*/ 5504 w 1473826"/>
              <a:gd name="connsiteY22" fmla="*/ 1343468 h 1454932"/>
              <a:gd name="connsiteX23" fmla="*/ 9701 w 1473826"/>
              <a:gd name="connsiteY23" fmla="*/ 1327646 h 1454932"/>
              <a:gd name="connsiteX24" fmla="*/ 452510 w 1473826"/>
              <a:gd name="connsiteY24" fmla="*/ 482250 h 1454932"/>
              <a:gd name="connsiteX25" fmla="*/ 1382820 w 1473826"/>
              <a:gd name="connsiteY25" fmla="*/ 0 h 1454932"/>
              <a:gd name="connsiteX26" fmla="*/ 1153267 w 1473826"/>
              <a:gd name="connsiteY26" fmla="*/ 209563 h 1454932"/>
              <a:gd name="connsiteX27" fmla="*/ 1141386 w 1473826"/>
              <a:gd name="connsiteY27" fmla="*/ 212618 h 1454932"/>
              <a:gd name="connsiteX28" fmla="*/ 422372 w 1473826"/>
              <a:gd name="connsiteY28" fmla="*/ 842777 h 1454932"/>
              <a:gd name="connsiteX29" fmla="*/ 412727 w 1473826"/>
              <a:gd name="connsiteY29" fmla="*/ 859800 h 1454932"/>
              <a:gd name="connsiteX30" fmla="*/ 432836 w 1473826"/>
              <a:gd name="connsiteY30" fmla="*/ 858491 h 1454932"/>
              <a:gd name="connsiteX31" fmla="*/ 604510 w 1473826"/>
              <a:gd name="connsiteY31" fmla="*/ 854672 h 1454932"/>
              <a:gd name="connsiteX32" fmla="*/ 691165 w 1473826"/>
              <a:gd name="connsiteY32" fmla="*/ 854672 h 1454932"/>
              <a:gd name="connsiteX33" fmla="*/ 805560 w 1473826"/>
              <a:gd name="connsiteY33" fmla="*/ 767977 h 1454932"/>
              <a:gd name="connsiteX34" fmla="*/ 809102 w 1473826"/>
              <a:gd name="connsiteY34" fmla="*/ 763558 h 1454932"/>
              <a:gd name="connsiteX35" fmla="*/ 801745 w 1473826"/>
              <a:gd name="connsiteY35" fmla="*/ 755210 h 1454932"/>
              <a:gd name="connsiteX36" fmla="*/ 758145 w 1473826"/>
              <a:gd name="connsiteY36" fmla="*/ 710198 h 1454932"/>
              <a:gd name="connsiteX37" fmla="*/ 747300 w 1473826"/>
              <a:gd name="connsiteY37" fmla="*/ 699777 h 1454932"/>
              <a:gd name="connsiteX38" fmla="*/ 792317 w 1473826"/>
              <a:gd name="connsiteY38" fmla="*/ 544830 h 1454932"/>
              <a:gd name="connsiteX39" fmla="*/ 940229 w 1473826"/>
              <a:gd name="connsiteY39" fmla="*/ 512258 h 1454932"/>
              <a:gd name="connsiteX40" fmla="*/ 960666 w 1473826"/>
              <a:gd name="connsiteY40" fmla="*/ 506856 h 1454932"/>
              <a:gd name="connsiteX41" fmla="*/ 982793 w 1473826"/>
              <a:gd name="connsiteY41" fmla="*/ 500309 h 1454932"/>
              <a:gd name="connsiteX42" fmla="*/ 987262 w 1473826"/>
              <a:gd name="connsiteY42" fmla="*/ 498890 h 1454932"/>
              <a:gd name="connsiteX43" fmla="*/ 1002467 w 1473826"/>
              <a:gd name="connsiteY43" fmla="*/ 473466 h 1454932"/>
              <a:gd name="connsiteX44" fmla="*/ 1016637 w 1473826"/>
              <a:gd name="connsiteY44" fmla="*/ 448696 h 1454932"/>
              <a:gd name="connsiteX45" fmla="*/ 1027810 w 1473826"/>
              <a:gd name="connsiteY45" fmla="*/ 428836 h 1454932"/>
              <a:gd name="connsiteX46" fmla="*/ 1088576 w 1473826"/>
              <a:gd name="connsiteY46" fmla="*/ 317644 h 1454932"/>
              <a:gd name="connsiteX47" fmla="*/ 1153267 w 1473826"/>
              <a:gd name="connsiteY47" fmla="*/ 209508 h 145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4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676015" y="393065"/>
            <a:ext cx="5458460" cy="720090"/>
          </a:xfrm>
        </p:spPr>
        <p:txBody>
          <a:bodyPr wrap="square" lIns="0" tIns="0" rIns="0" bIns="0" anchor="b" anchorCtr="0">
            <a:noAutofit/>
          </a:bodyPr>
          <a:lstStyle/>
          <a:p>
            <a:r>
              <a:rPr lang="en-US" sz="3600" b="1" spc="0" dirty="0">
                <a:solidFill>
                  <a:schemeClr val="lt1">
                    <a:lumMod val="10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Đề tài bao gồm 5 chương</a:t>
            </a:r>
            <a:endParaRPr lang="en-US" sz="3600" b="1" spc="0" dirty="0">
              <a:solidFill>
                <a:schemeClr val="lt1">
                  <a:lumMod val="10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矩形: 圆角 24"/>
          <p:cNvSpPr/>
          <p:nvPr>
            <p:custDataLst>
              <p:tags r:id="rId4"/>
            </p:custDataLst>
          </p:nvPr>
        </p:nvSpPr>
        <p:spPr>
          <a:xfrm>
            <a:off x="695325" y="171357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hương</a:t>
            </a:r>
            <a:endParaRPr lang="en-US"/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902337" y="2546700"/>
            <a:ext cx="2906328" cy="11314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Chương 1: Giới thiệu</a:t>
            </a:r>
            <a:endParaRPr lang="en-US" sz="2400" b="1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30" name="矩形 29"/>
          <p:cNvSpPr/>
          <p:nvPr>
            <p:custDataLst>
              <p:tags r:id="rId6"/>
            </p:custDataLst>
          </p:nvPr>
        </p:nvSpPr>
        <p:spPr>
          <a:xfrm>
            <a:off x="1818026" y="1902805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01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1" name="矩形: 圆角 17"/>
          <p:cNvSpPr/>
          <p:nvPr>
            <p:custDataLst>
              <p:tags r:id="rId7"/>
            </p:custDataLst>
          </p:nvPr>
        </p:nvSpPr>
        <p:spPr>
          <a:xfrm>
            <a:off x="4444398" y="171357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矩形 31"/>
          <p:cNvSpPr/>
          <p:nvPr>
            <p:custDataLst>
              <p:tags r:id="rId8"/>
            </p:custDataLst>
          </p:nvPr>
        </p:nvSpPr>
        <p:spPr>
          <a:xfrm>
            <a:off x="4651409" y="2546700"/>
            <a:ext cx="2906328" cy="11314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Chương 2: Mô tả vấn đề nghiên cứu</a:t>
            </a:r>
            <a:endParaRPr lang="en-US" sz="2400" b="1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34" name="矩形 33"/>
          <p:cNvSpPr/>
          <p:nvPr>
            <p:custDataLst>
              <p:tags r:id="rId9"/>
            </p:custDataLst>
          </p:nvPr>
        </p:nvSpPr>
        <p:spPr>
          <a:xfrm>
            <a:off x="5591228" y="1902805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02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5" name="矩形: 圆角 22"/>
          <p:cNvSpPr/>
          <p:nvPr>
            <p:custDataLst>
              <p:tags r:id="rId10"/>
            </p:custDataLst>
          </p:nvPr>
        </p:nvSpPr>
        <p:spPr>
          <a:xfrm>
            <a:off x="8184580" y="171357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矩形 35"/>
          <p:cNvSpPr/>
          <p:nvPr>
            <p:custDataLst>
              <p:tags r:id="rId11"/>
            </p:custDataLst>
          </p:nvPr>
        </p:nvSpPr>
        <p:spPr>
          <a:xfrm>
            <a:off x="8390957" y="2546700"/>
            <a:ext cx="2906329" cy="11314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Chương 3: Thiết kế hệ thống</a:t>
            </a:r>
            <a:endParaRPr lang="en-US" sz="2400" b="1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38" name="矩形 37"/>
          <p:cNvSpPr/>
          <p:nvPr>
            <p:custDataLst>
              <p:tags r:id="rId12"/>
            </p:custDataLst>
          </p:nvPr>
        </p:nvSpPr>
        <p:spPr>
          <a:xfrm>
            <a:off x="9364431" y="1902805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03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0" name="矩形: 圆角 39"/>
          <p:cNvSpPr/>
          <p:nvPr>
            <p:custDataLst>
              <p:tags r:id="rId13"/>
            </p:custDataLst>
          </p:nvPr>
        </p:nvSpPr>
        <p:spPr>
          <a:xfrm>
            <a:off x="703580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矩形 38"/>
          <p:cNvSpPr/>
          <p:nvPr>
            <p:custDataLst>
              <p:tags r:id="rId14"/>
            </p:custDataLst>
          </p:nvPr>
        </p:nvSpPr>
        <p:spPr>
          <a:xfrm>
            <a:off x="910592" y="4975596"/>
            <a:ext cx="2906328" cy="11314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Chương 4: Kiểm thử và đánh giá</a:t>
            </a:r>
            <a:endParaRPr lang="en-US" sz="2400" b="1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42" name="矩形 41"/>
          <p:cNvSpPr/>
          <p:nvPr>
            <p:custDataLst>
              <p:tags r:id="rId15"/>
            </p:custDataLst>
          </p:nvPr>
        </p:nvSpPr>
        <p:spPr>
          <a:xfrm>
            <a:off x="1818026" y="4331701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04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16"/>
            </p:custDataLst>
          </p:nvPr>
        </p:nvSpPr>
        <p:spPr>
          <a:xfrm>
            <a:off x="4444398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矩形 42"/>
          <p:cNvSpPr/>
          <p:nvPr>
            <p:custDataLst>
              <p:tags r:id="rId17"/>
            </p:custDataLst>
          </p:nvPr>
        </p:nvSpPr>
        <p:spPr>
          <a:xfrm>
            <a:off x="4651409" y="4975596"/>
            <a:ext cx="2906328" cy="11314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>
                  <a:noFill/>
                  <a:prstDash val="sysDot"/>
                </a:ln>
                <a:solidFill>
                  <a:srgbClr val="212121"/>
                </a:solidFill>
                <a:latin typeface="+mn-lt"/>
              </a:rPr>
              <a:t>Chương 5: Kết luận và hướng phát triển</a:t>
            </a:r>
            <a:endParaRPr lang="en-US" sz="2400" b="1" dirty="0">
              <a:ln>
                <a:noFill/>
                <a:prstDash val="sysDot"/>
              </a:ln>
              <a:solidFill>
                <a:srgbClr val="212121"/>
              </a:solidFill>
              <a:latin typeface="+mn-lt"/>
            </a:endParaRPr>
          </a:p>
        </p:txBody>
      </p:sp>
      <p:sp>
        <p:nvSpPr>
          <p:cNvPr id="46" name="矩形 45"/>
          <p:cNvSpPr/>
          <p:nvPr>
            <p:custDataLst>
              <p:tags r:id="rId18"/>
            </p:custDataLst>
          </p:nvPr>
        </p:nvSpPr>
        <p:spPr>
          <a:xfrm>
            <a:off x="5829988" y="4331701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05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ln>
            <a:solidFill>
              <a:schemeClr val="accent1"/>
            </a:solidFill>
          </a:ln>
        </p:spPr>
        <p:txBody>
          <a:bodyPr wrap="square">
            <a:normAutofit/>
          </a:bodyPr>
          <a:lstStyle/>
          <a:p>
            <a:r>
              <a:rPr lang="vi-V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Chương 1</a:t>
            </a:r>
            <a:r>
              <a:rPr 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r>
              <a:rPr lang="vi-VN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Giới thiệu</a:t>
            </a:r>
            <a:endParaRPr lang="vi-VN" sz="3600" b="1" spc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719770" y="1637319"/>
            <a:ext cx="808319" cy="4335590"/>
          </a:xfrm>
          <a:prstGeom prst="rect">
            <a:avLst/>
          </a:prstGeom>
          <a:gradFill>
            <a:gsLst>
              <a:gs pos="100000">
                <a:schemeClr val="accent1">
                  <a:lumMod val="20000"/>
                  <a:lumOff val="80000"/>
                  <a:alpha val="10000"/>
                </a:schemeClr>
              </a:gs>
              <a:gs pos="0">
                <a:schemeClr val="accent1">
                  <a:lumMod val="50000"/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437765" y="1565275"/>
            <a:ext cx="5358765" cy="862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Cung cấp nền tảng mua sắm đồ thể thao trực tuyến nhanh chóng, tiện lợi.</a:t>
            </a: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26770" y="1459865"/>
            <a:ext cx="1262380" cy="72898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ln w="158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50000"/>
                    <a:alpha val="40000"/>
                  </a:schemeClr>
                </a:solidFill>
                <a:latin typeface="+mn-lt"/>
                <a:sym typeface="+mn-lt"/>
              </a:rPr>
              <a:t>01</a:t>
            </a:r>
            <a:endParaRPr lang="en-US" sz="5400" b="1">
              <a:ln w="158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50000"/>
                  <a:alpha val="4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2438480" y="2686745"/>
            <a:ext cx="5359006" cy="8630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Giao diện thân thiện, dễ sử dụng trên mọi thiết bị.</a:t>
            </a: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827076" y="2483091"/>
            <a:ext cx="1262320" cy="9232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ln w="158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50000"/>
                    <a:alpha val="40000"/>
                  </a:schemeClr>
                </a:solidFill>
                <a:latin typeface="+mn-lt"/>
                <a:sym typeface="+mn-lt"/>
              </a:rPr>
              <a:t>02</a:t>
            </a:r>
            <a:endParaRPr lang="en-US" sz="5400" b="1">
              <a:ln w="158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50000"/>
                  <a:alpha val="4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2437842" y="3473563"/>
            <a:ext cx="5359006" cy="8083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Giúp quản trị viên quản l</a:t>
            </a:r>
            <a:r>
              <a:rPr lang="en-US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ý</a:t>
            </a:r>
            <a:r>
              <a:rPr lang="en-US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sản phẩm, </a:t>
            </a:r>
            <a:r>
              <a:rPr lang="en-US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đ</a:t>
            </a:r>
            <a:r>
              <a:rPr lang="en-US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ơn hàng, khách hàng hiệu quả.</a:t>
            </a: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27711" y="3406330"/>
            <a:ext cx="1262320" cy="9232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ln w="158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50000"/>
                    <a:alpha val="40000"/>
                  </a:schemeClr>
                </a:solidFill>
                <a:latin typeface="+mn-lt"/>
                <a:sym typeface="+mn-lt"/>
              </a:rPr>
              <a:t>03</a:t>
            </a:r>
            <a:endParaRPr lang="en-US" sz="5400" b="1">
              <a:ln w="158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50000"/>
                  <a:alpha val="4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9"/>
            </p:custDataLst>
          </p:nvPr>
        </p:nvSpPr>
        <p:spPr>
          <a:xfrm>
            <a:off x="2438004" y="5327754"/>
            <a:ext cx="5359165" cy="6242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Công nghệ sử dụng Xampp, WordPress, Woocommerce và các Plugin</a:t>
            </a: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827711" y="5252858"/>
            <a:ext cx="1262320" cy="9232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ln w="158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50000"/>
                    <a:alpha val="40000"/>
                  </a:schemeClr>
                </a:solidFill>
                <a:latin typeface="+mn-lt"/>
                <a:sym typeface="+mn-lt"/>
              </a:rPr>
              <a:t>05</a:t>
            </a:r>
            <a:endParaRPr lang="en-US" sz="5400" b="1">
              <a:ln w="158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50000"/>
                  <a:alpha val="4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矩形 24"/>
          <p:cNvSpPr/>
          <p:nvPr>
            <p:custDataLst>
              <p:tags r:id="rId11"/>
            </p:custDataLst>
          </p:nvPr>
        </p:nvSpPr>
        <p:spPr>
          <a:xfrm>
            <a:off x="827711" y="4329568"/>
            <a:ext cx="1262320" cy="9232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ln w="158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50000"/>
                    <a:alpha val="40000"/>
                  </a:schemeClr>
                </a:solidFill>
                <a:latin typeface="+mn-lt"/>
                <a:sym typeface="+mn-lt"/>
              </a:rPr>
              <a:t>04</a:t>
            </a:r>
            <a:endParaRPr lang="en-US" sz="5400" b="1">
              <a:ln w="158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50000"/>
                  <a:alpha val="4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357120" y="4606925"/>
            <a:ext cx="4509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Đối tượng dành cho tất cả mọi người</a:t>
            </a:r>
            <a:endParaRPr lang="en-US"/>
          </a:p>
        </p:txBody>
      </p:sp>
      <p:pic>
        <p:nvPicPr>
          <p:cNvPr id="16" name="Content Placeholder 15" descr="ChatGPT Image Apr 7, 2025, 09_12_47 PM"/>
          <p:cNvPicPr>
            <a:picLocks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7971790" y="2028190"/>
            <a:ext cx="3555365" cy="314896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1500" y="342900"/>
            <a:ext cx="4274820" cy="1260686"/>
          </a:xfrm>
        </p:spPr>
        <p:txBody>
          <a:bodyPr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tả vấn đề nghiên cứu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71500" y="1849120"/>
            <a:ext cx="4720590" cy="4220210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Nhu cầu mua sắm 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ồ thể thao online ngày càng t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ă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ng.</a:t>
            </a:r>
            <a:endParaRPr lang="en-US" altLang="en-US" sz="18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Khách hàng gặp khó kh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ă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n khi tìm nơi bán 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a dạng, chất l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ợng, uy tín.</a:t>
            </a:r>
            <a:endParaRPr lang="en-US" altLang="en-US" sz="18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Nhiều cửa hàng ch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a có website hoặc ch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a hỗ trợ 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ặt hàng trực tuyến.</a:t>
            </a:r>
            <a:endParaRPr lang="en-US" altLang="en-US" sz="18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Việc quản l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ý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 sản phẩm và 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ơn hàng còn thủ công, kém hiệu quả.</a:t>
            </a:r>
            <a:endParaRPr lang="en-US" altLang="en-US" sz="18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- Cần xây dựng website giúp khách hàng dễ dàng tìm, mua sản phẩm và hỗ trợ ng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ư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ời bán quản l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ý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 hiệu quả hơn.</a:t>
            </a:r>
            <a:endParaRPr lang="en-US" altLang="en-US" sz="18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5301841" y="803557"/>
          <a:ext cx="6460455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1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7255" y="302260"/>
            <a:ext cx="7857490" cy="452120"/>
          </a:xfrm>
        </p:spPr>
        <p:txBody>
          <a:bodyPr/>
          <a:lstStyle/>
          <a:p>
            <a:r>
              <a:rPr lang="vi-VN" sz="2400" dirty="0">
                <a:effectLst/>
                <a:latin typeface="K2D" panose="00000500000000000000" pitchFamily="2" charset="-34"/>
                <a:ea typeface="Times New Roman" panose="02020603050405020304" pitchFamily="18" charset="0"/>
                <a:cs typeface="K2D" panose="00000500000000000000" pitchFamily="2" charset="-34"/>
              </a:rPr>
              <a:t>Phân tích và đánh giá các giải pháp vấn đề nghiên cứu</a:t>
            </a:r>
            <a:endParaRPr lang="vi-VN" sz="4400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29665" y="1031875"/>
            <a:ext cx="9866630" cy="410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en-US" sz="2400" b="1"/>
              <a:t>Ưu điểm:</a:t>
            </a:r>
            <a:endParaRPr lang="en-US" sz="2400" b="1"/>
          </a:p>
          <a:p>
            <a:pPr algn="l">
              <a:lnSpc>
                <a:spcPct val="150000"/>
              </a:lnSpc>
            </a:pPr>
            <a:r>
              <a:rPr lang="en-US"/>
              <a:t>- </a:t>
            </a:r>
            <a:r>
              <a:rPr lang="en-US" altLang="en-US"/>
              <a:t>Cung cấp nền tảng phát triển dễ dàng và miễn phí.</a:t>
            </a:r>
            <a:endParaRPr lang="en-US" altLang="en-US"/>
          </a:p>
          <a:p>
            <a:pPr algn="l">
              <a:lnSpc>
                <a:spcPct val="150000"/>
              </a:lnSpc>
            </a:pPr>
            <a:r>
              <a:rPr lang="en-US" altLang="en-US"/>
              <a:t>- Tích hợp </a:t>
            </a:r>
            <a:r>
              <a:rPr lang="en-US" altLang="en-US"/>
              <a:t>đ</a:t>
            </a:r>
            <a:r>
              <a:rPr lang="en-US" altLang="en-US"/>
              <a:t>a kênh bán hàng, dễ dàng quản l</a:t>
            </a:r>
            <a:r>
              <a:rPr lang="en-US" altLang="en-US"/>
              <a:t>ý</a:t>
            </a:r>
            <a:r>
              <a:rPr lang="en-US" altLang="en-US"/>
              <a:t> sản phẩm, phù hợp với các cửa hàng trực tuyến nhỏ và vừa.</a:t>
            </a:r>
            <a:endParaRPr lang="en-US" altLang="en-US"/>
          </a:p>
          <a:p>
            <a:pPr algn="l">
              <a:lnSpc>
                <a:spcPct val="150000"/>
              </a:lnSpc>
            </a:pPr>
            <a:r>
              <a:rPr lang="en-US" altLang="en-US"/>
              <a:t>- Hệ quản trị nội dung (CMS) dễ sử dụng, phù hợp cho cả ng</a:t>
            </a:r>
            <a:r>
              <a:rPr lang="en-US" altLang="en-US"/>
              <a:t>ư</a:t>
            </a:r>
            <a:r>
              <a:rPr lang="en-US" altLang="en-US"/>
              <a:t>ời không chuyên lập trình, hệ sinh thái plugin phong phú.</a:t>
            </a:r>
            <a:endParaRPr lang="en-US" altLang="en-US"/>
          </a:p>
          <a:p>
            <a:pPr algn="l">
              <a:lnSpc>
                <a:spcPct val="150000"/>
              </a:lnSpc>
            </a:pPr>
            <a:r>
              <a:rPr lang="en-US" altLang="en-US"/>
              <a:t>- Tạo giao diện </a:t>
            </a:r>
            <a:r>
              <a:rPr lang="en-US" altLang="en-US"/>
              <a:t>đ</a:t>
            </a:r>
            <a:r>
              <a:rPr lang="en-US" altLang="en-US"/>
              <a:t>ẹp mắt nhanh chóng, dễ dàng kéo thả mà không cần lập trình, hỗ trợ tính n</a:t>
            </a:r>
            <a:r>
              <a:rPr lang="en-US" altLang="en-US"/>
              <a:t>ă</a:t>
            </a:r>
            <a:r>
              <a:rPr lang="en-US" altLang="en-US"/>
              <a:t>ng tùy biến linh hoạt.</a:t>
            </a:r>
            <a:endParaRPr lang="en-US" altLang="en-US"/>
          </a:p>
          <a:p>
            <a:pPr algn="l">
              <a:lnSpc>
                <a:spcPct val="150000"/>
              </a:lnSpc>
            </a:pPr>
            <a:r>
              <a:rPr lang="en-US" altLang="en-US"/>
              <a:t>- Mở rộng tính n</a:t>
            </a:r>
            <a:r>
              <a:rPr lang="en-US" altLang="en-US"/>
              <a:t>ă</a:t>
            </a:r>
            <a:r>
              <a:rPr lang="en-US" altLang="en-US"/>
              <a:t>ng hiệu quả, dễ dàng cài </a:t>
            </a:r>
            <a:r>
              <a:rPr lang="en-US" altLang="en-US"/>
              <a:t>đ</a:t>
            </a:r>
            <a:r>
              <a:rPr lang="en-US" altLang="en-US"/>
              <a:t>ặt và sử dụng, hỗ trợ nhiều công cụ từ SEO </a:t>
            </a:r>
            <a:r>
              <a:rPr lang="en-US" altLang="en-US"/>
              <a:t>đ</a:t>
            </a:r>
            <a:r>
              <a:rPr lang="en-US" altLang="en-US"/>
              <a:t>ến bảo mật.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2167255" y="302260"/>
            <a:ext cx="7857490" cy="4521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vi-VN" sz="2400" dirty="0">
                <a:effectLst/>
                <a:latin typeface="K2D" panose="00000500000000000000" pitchFamily="2" charset="-34"/>
                <a:ea typeface="Times New Roman" panose="02020603050405020304" pitchFamily="18" charset="0"/>
                <a:cs typeface="K2D" panose="00000500000000000000" pitchFamily="2" charset="-34"/>
              </a:rPr>
              <a:t>Phân tích và đánh giá các giải pháp vấn đề nghiên cứu</a:t>
            </a:r>
            <a:endParaRPr lang="vi-VN" sz="4400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75690" y="1038225"/>
            <a:ext cx="9888220" cy="320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en-US" sz="2400" b="1"/>
              <a:t>Nhược điểm:</a:t>
            </a:r>
            <a:endParaRPr lang="en-US" sz="2400" b="1"/>
          </a:p>
          <a:p>
            <a:pPr algn="l">
              <a:lnSpc>
                <a:spcPct val="150000"/>
              </a:lnSpc>
            </a:pPr>
            <a:r>
              <a:rPr lang="en-US"/>
              <a:t>- </a:t>
            </a:r>
            <a:r>
              <a:rPr lang="en-US" altLang="en-US"/>
              <a:t>Không dùng cho website trực tuyến, chỉ phù hợp với phát triển và thử nghiệm.</a:t>
            </a:r>
            <a:endParaRPr lang="en-US" altLang="en-US"/>
          </a:p>
          <a:p>
            <a:pPr algn="l">
              <a:lnSpc>
                <a:spcPct val="150000"/>
              </a:lnSpc>
            </a:pPr>
            <a:r>
              <a:rPr lang="en-US" altLang="en-US"/>
              <a:t>- Chi phí triển khai, duy trì cao, có thể chậm khi có nhiều sản phẩm.</a:t>
            </a:r>
            <a:endParaRPr lang="en-US" altLang="en-US"/>
          </a:p>
          <a:p>
            <a:pPr algn="l">
              <a:lnSpc>
                <a:spcPct val="150000"/>
              </a:lnSpc>
            </a:pPr>
            <a:r>
              <a:rPr lang="en-US" altLang="en-US"/>
              <a:t>- Chi phí duy trì cao, bảo mật kém nếu không cập nhật th</a:t>
            </a:r>
            <a:r>
              <a:rPr lang="en-US" altLang="en-US"/>
              <a:t>ư</a:t>
            </a:r>
            <a:r>
              <a:rPr lang="en-US" altLang="en-US"/>
              <a:t>ờng xuyên, tốc </a:t>
            </a:r>
            <a:r>
              <a:rPr lang="en-US" altLang="en-US"/>
              <a:t>đ</a:t>
            </a:r>
            <a:r>
              <a:rPr lang="en-US" altLang="en-US"/>
              <a:t>ộ tải trang có thể chậm.</a:t>
            </a:r>
            <a:endParaRPr lang="en-US" altLang="en-US"/>
          </a:p>
          <a:p>
            <a:pPr algn="l">
              <a:lnSpc>
                <a:spcPct val="150000"/>
              </a:lnSpc>
            </a:pPr>
            <a:r>
              <a:rPr lang="en-US" altLang="en-US"/>
              <a:t>- Tốc </a:t>
            </a:r>
            <a:r>
              <a:rPr lang="en-US" altLang="en-US"/>
              <a:t>đ</a:t>
            </a:r>
            <a:r>
              <a:rPr lang="en-US" altLang="en-US"/>
              <a:t>ộ tải trang có thể chậm nếu dùng nhiều hiệu ứng và widget, tùy biến giao diện nâng cao có thể phức tạp.</a:t>
            </a:r>
            <a:endParaRPr lang="en-US" altLang="en-US"/>
          </a:p>
          <a:p>
            <a:pPr algn="l">
              <a:lnSpc>
                <a:spcPct val="150000"/>
              </a:lnSpc>
            </a:pPr>
            <a:r>
              <a:rPr lang="en-US" altLang="en-US"/>
              <a:t>- Dễ xảy ra xung </a:t>
            </a:r>
            <a:r>
              <a:rPr lang="en-US" altLang="en-US"/>
              <a:t>đ</a:t>
            </a:r>
            <a:r>
              <a:rPr lang="en-US" altLang="en-US"/>
              <a:t>ột, cần th</a:t>
            </a:r>
            <a:r>
              <a:rPr lang="en-US" altLang="en-US"/>
              <a:t>ư</a:t>
            </a:r>
            <a:r>
              <a:rPr lang="en-US" altLang="en-US"/>
              <a:t>ờng xuyên cập nhật và bảo trì, làm giảm hiệu suất của website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91200" y="2922016"/>
            <a:ext cx="6107430" cy="566257"/>
          </a:xfrm>
        </p:spPr>
        <p:txBody>
          <a:bodyPr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Thiết kế hệ 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3" name="Slide Zoom 2052">
            <a:hlinkClick r:id="rId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420" y="3781588"/>
            <a:ext cx="2300363" cy="2308819"/>
          </a:xfrm>
          <a:prstGeom prst="rect">
            <a:avLst/>
          </a:prstGeom>
        </p:spPr>
      </p:pic>
      <p:pic>
        <p:nvPicPr>
          <p:cNvPr id="2057" name="Slide Zoom 2056">
            <a:hlinkClick r:id="rId4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57" y="2135271"/>
            <a:ext cx="2139749" cy="2139749"/>
          </a:xfrm>
          <a:prstGeom prst="rect">
            <a:avLst/>
          </a:prstGeom>
        </p:spPr>
      </p:pic>
      <p:pic>
        <p:nvPicPr>
          <p:cNvPr id="2061" name="Slide Zoom 2060">
            <a:hlinkClick r:id="rId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7076" y="767593"/>
            <a:ext cx="2021707" cy="20217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68655" y="400050"/>
            <a:ext cx="10196830" cy="762000"/>
          </a:xfrm>
        </p:spPr>
        <p:txBody>
          <a:bodyPr/>
          <a:lstStyle/>
          <a:p>
            <a:pPr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Cài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ặt các phần mềm và hệ thống quản trị website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1483360"/>
            <a:ext cx="2413635" cy="2359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20" y="1317625"/>
            <a:ext cx="3238500" cy="2720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070" y="1397000"/>
            <a:ext cx="3438525" cy="3021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375" y="4298950"/>
            <a:ext cx="3239135" cy="1903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240" y="4298950"/>
            <a:ext cx="3565525" cy="19024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0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10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2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7"/>
</p:tagLst>
</file>

<file path=ppt/tags/tag1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13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13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6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37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38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39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5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1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5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6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6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6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7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160"/>
</p:tagLst>
</file>

<file path=ppt/tags/tag17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60"/>
</p:tagLst>
</file>

<file path=ppt/tags/tag17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60"/>
  <p:tag name="KSO_WM_TEMPLATE_CATEGORY" val="custom"/>
  <p:tag name="KSO_WM_TEMPLATE_MASTER_TYPE" val="0"/>
  <p:tag name="KSO_WM_SPECIAL_SOURCE" val="bdnull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63_1*i*1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63_1*i*2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14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4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63"/>
  <p:tag name="KSO_WM_UNIT_ID" val="custom20238363_1*a*1"/>
  <p:tag name="KSO_WM_UNIT_PRESET_TEXT" val="The title goes here"/>
  <p:tag name="KSO_WM_UNIT_TEXT_FILL_FORE_SCHEMECOLOR_INDEX" val="2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371_1*l_h_i*1_1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371_1*l_h_f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371_1*l_h_i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71_1*l_h_i*1_2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371_1*l_h_f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371_1*l_h_i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71_1*l_h_i*1_3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371_1*l_h_f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371_1*l_h_i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90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71_1*l_h_i*1_4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8371_1*l_h_f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8371_1*l_h_i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8371_1*l_h_i*1_5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12121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8371_1*l_h_f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Click here to add text"/>
  <p:tag name="KSO_WM_UNIT_USESOURCEFORMAT_APPLY" val="1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8371_1*l_h_i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5"/>
  <p:tag name="KSO_WM_UNIT_TEXT_FILL_FORE_SCHEMECOLOR_INDEX" val="1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851.107*361.093"/>
  <p:tag name="KSO_WM_SLIDE_POSITION" val="54.75*134.907"/>
  <p:tag name="KSO_WM_TEMPLATE_INDEX" val="20238363"/>
  <p:tag name="KSO_WM_TEMPLATE_SUBCATEGORY" val="0"/>
  <p:tag name="KSO_WM_SLIDE_INDEX" val="1"/>
  <p:tag name="KSO_WM_TAG_VERSION" val="3.0"/>
  <p:tag name="KSO_WM_SLIDE_ID" val="custom20238363_1"/>
  <p:tag name="KSO_WM_SLIDE_ITEM_CNT" val="6"/>
  <p:tag name="KSO_WM_SPECIAL_SOURCE" val="bdnull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43"/>
  <p:tag name="KSO_WM_UNIT_ID" val="custom20238243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198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gradient&quot;:[{&quot;brightness&quot;:0.800000011920929,&quot;colorType&quot;:1,&quot;foreColorIndex&quot;:5,&quot;pos&quot;:1,&quot;transparency&quot;:0.8999999761581421},{&quot;brightness&quot;:-0.5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7925_3*l_i*1_1"/>
  <p:tag name="KSO_WM_TEMPLATE_CATEGORY" val="diagram"/>
  <p:tag name="KSO_WM_TEMPLATE_INDEX" val="20237925"/>
  <p:tag name="KSO_WM_UNIT_LAYERLEVEL" val="1_1"/>
  <p:tag name="KSO_WM_TAG_VERSION" val="3.0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5_3*l_h_f*1_1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0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.6000000238418579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5_3*l_h_i*1_1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01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20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5_3*l_h_f*1_2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.6000000238418579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5_3*l_h_i*1_2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02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203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25_3*l_h_f*1_3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.6000000238418579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25_3*l_h_i*1_3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03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205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25_3*l_h_f*1_4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.6000000238418579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7925_3*l_h_i*1_4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04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207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94.9698547363281,&quot;left&quot;:56.67479522945378,&quot;top&quot;:112.20125373419815,&quot;width&quot;:561.05048036109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.6000000238418579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7925_3*l_h_i*1_4_1"/>
  <p:tag name="KSO_WM_TEMPLATE_CATEGORY" val="diagram"/>
  <p:tag name="KSO_WM_TEMPLATE_INDEX" val="20237925"/>
  <p:tag name="KSO_WM_UNIT_LAYERLEVEL" val="1_1_1"/>
  <p:tag name="KSO_WM_TAG_VERSION" val="3.0"/>
  <p:tag name="KSO_WM_UNIT_PRESET_TEXT" val="04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208.xml><?xml version="1.0" encoding="utf-8"?>
<p:tagLst xmlns:p="http://schemas.openxmlformats.org/presentationml/2006/main">
  <p:tag name="KSO_WM_TEMPLATE_SUBCATEGORY" val="0"/>
  <p:tag name="KSO_WM_TEMPLATE_MASTER_TYPE" val="0"/>
  <p:tag name="KSO_WM_TEMPLATE_COLOR_TYPE" val="0"/>
  <p:tag name="KSO_WM_SLIDE_INDEX" val="1"/>
  <p:tag name="KSO_WM_TAG_VERSION" val="3.0"/>
  <p:tag name="KSO_WM_BEAUTIFY_FLAG" val="#wm#"/>
  <p:tag name="KSO_WM_TEMPLATE_CATEGORY" val="custom"/>
  <p:tag name="KSO_WM_SLIDE_TYPE" val="text"/>
  <p:tag name="KSO_WM_SLIDE_SUBTYPE" val="picTxt"/>
  <p:tag name="KSO_WM_SLIDE_SIZE" val="557.25*349.93"/>
  <p:tag name="KSO_WM_SLIDE_POSITION" val="56.6748*131.857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3"/>
  <p:tag name="KSO_WM_SLIDE_ID" val="custom20238243_1"/>
  <p:tag name="KSO_WM_SLIDE_ITEM_CNT" val="3"/>
</p:tagLst>
</file>

<file path=ppt/tags/tag2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60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60"/>
  <p:tag name="KSO_WM_TEMPLATE_CATEGORY" val="custom"/>
  <p:tag name="KSO_WM_UNIT_ISCONTENTSTITLE" val="0"/>
  <p:tag name="KSO_WM_UNIT_PRESET_TEXT" val="Your title here"/>
</p:tagLst>
</file>

<file path=ppt/tags/tag2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30"/>
</p:tagLst>
</file>

<file path=ppt/tags/tag21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60"/>
  <p:tag name="KSO_WM_TEMPLATE_CATEGORY" val="custom"/>
  <p:tag name="KSO_WM_SLIDE_INDEX" val="7"/>
  <p:tag name="KSO_WM_SLIDE_ID" val="custom20238160_7"/>
  <p:tag name="KSO_WM_TEMPLATE_MASTER_TYPE" val="0"/>
  <p:tag name="KSO_WM_SLIDE_LAYOUT" val="a_e"/>
  <p:tag name="KSO_WM_SLIDE_LAYOUT_CNT" val="1_1"/>
  <p:tag name="KSO_WM_SPECIAL_SOURCE" val="bdnull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73_1*i*1"/>
  <p:tag name="KSO_WM_TEMPLATE_CATEGORY" val="custom"/>
  <p:tag name="KSO_WM_TEMPLATE_INDEX" val="2023827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UNIT_VALUE" val="1903*17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73_1*d*1"/>
  <p:tag name="KSO_WM_TEMPLATE_CATEGORY" val="custom"/>
  <p:tag name="KSO_WM_TEMPLATE_INDEX" val="2023827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273_1*i*2"/>
  <p:tag name="KSO_WM_TEMPLATE_CATEGORY" val="custom"/>
  <p:tag name="KSO_WM_TEMPLATE_INDEX" val="2023827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89.9363779527559,&quot;left&quot;:377.21464582308073,&quot;top&quot;:113.24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1_2*l_h_f*1_1_1"/>
  <p:tag name="KSO_WM_TEMPLATE_CATEGORY" val="diagram"/>
  <p:tag name="KSO_WM_TEMPLATE_INDEX" val="20237931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15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89.9363779527559,&quot;left&quot;:377.21464582308073,&quot;top&quot;:113.24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1_2*l_h_a*1_1_1"/>
  <p:tag name="KSO_WM_TEMPLATE_CATEGORY" val="diagram"/>
  <p:tag name="KSO_WM_TEMPLATE_INDEX" val="2023793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16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89.9363779527559,&quot;left&quot;:377.21464582308073,&quot;top&quot;:113.24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1_2*l_h_f*1_3_1"/>
  <p:tag name="KSO_WM_TEMPLATE_CATEGORY" val="diagram"/>
  <p:tag name="KSO_WM_TEMPLATE_INDEX" val="20237931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89.9363779527559,&quot;left&quot;:377.21464582308073,&quot;top&quot;:113.24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1_2*l_h_f*1_2_1"/>
  <p:tag name="KSO_WM_TEMPLATE_CATEGORY" val="diagram"/>
  <p:tag name="KSO_WM_TEMPLATE_INDEX" val="20237931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1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518.283*326.843"/>
  <p:tag name="KSO_WM_SLIDE_POSITION" val="405.408*176.273"/>
  <p:tag name="KSO_WM_ASSIST_SLIDE" val="1"/>
  <p:tag name="KSO_WM_DIAGRAM_GROUP_CODE" val="l1-1"/>
  <p:tag name="KSO_WM_SLIDE_DIAGTYPE" val="l"/>
  <p:tag name="KSO_WM_SLIDE_SUBTYPE" val="picTxt"/>
  <p:tag name="KSO_WM_TEMPLATE_INDEX" val="20238273"/>
  <p:tag name="KSO_WM_TEMPLATE_SUBCATEGORY" val="0"/>
  <p:tag name="KSO_WM_SLIDE_INDEX" val="1"/>
  <p:tag name="KSO_WM_TAG_VERSION" val="3.0"/>
  <p:tag name="KSO_WM_SLIDE_ID" val="custom20238273_1"/>
  <p:tag name="KSO_WM_SLIDE_ITEM_CN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46_1*i*1"/>
  <p:tag name="KSO_WM_TEMPLATE_CATEGORY" val="custom"/>
  <p:tag name="KSO_WM_TEMPLATE_INDEX" val="20238246"/>
  <p:tag name="KSO_WM_UNIT_LAYERLEVEL" val="1"/>
  <p:tag name="KSO_WM_TAG_VERSION" val="3.0"/>
  <p:tag name="KSO_WM_BEAUTIFY_FLAG" val="#wm#"/>
  <p:tag name="KSO_WM_UNIT_FILL_FORE_SCHEMECOLOR_INDEX" val="5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VALUE" val="1904*107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6_1*d*1"/>
  <p:tag name="KSO_WM_TEMPLATE_CATEGORY" val="custom"/>
  <p:tag name="KSO_WM_TEMPLATE_INDEX" val="20238246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221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64.437255859375,&quot;left&quot;:42.8,&quot;top&quot;:55.162828763225846,&quot;width&quot;:53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3_3*l_h_f*1_1_1"/>
  <p:tag name="KSO_WM_TEMPLATE_CATEGORY" val="diagram"/>
  <p:tag name="KSO_WM_TEMPLATE_INDEX" val="20237923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64.437255859375,&quot;left&quot;:42.8,&quot;top&quot;:55.162828763225846,&quot;width&quot;:53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3_3*l_h_a*1_1_1"/>
  <p:tag name="KSO_WM_TEMPLATE_CATEGORY" val="diagram"/>
  <p:tag name="KSO_WM_TEMPLATE_INDEX" val="2023792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64.437255859375,&quot;left&quot;:42.8,&quot;top&quot;:55.162828763225846,&quot;width&quot;:53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3_3*l_h_f*1_2_1"/>
  <p:tag name="KSO_WM_TEMPLATE_CATEGORY" val="diagram"/>
  <p:tag name="KSO_WM_TEMPLATE_INDEX" val="20237923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64.437255859375,&quot;left&quot;:42.8,&quot;top&quot;:55.162828763225846,&quot;width&quot;:53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23_3*l_h_f*1_3_1"/>
  <p:tag name="KSO_WM_TEMPLATE_CATEGORY" val="diagram"/>
  <p:tag name="KSO_WM_TEMPLATE_INDEX" val="20237923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06*315.187"/>
  <p:tag name="KSO_WM_SLIDE_POSITION" val="55.8628*180.613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6"/>
  <p:tag name="KSO_WM_TEMPLATE_SUBCATEGORY" val="0"/>
  <p:tag name="KSO_WM_SLIDE_INDEX" val="1"/>
  <p:tag name="KSO_WM_TAG_VERSION" val="3.0"/>
  <p:tag name="KSO_WM_SLIDE_ID" val="custom20238246_1"/>
  <p:tag name="KSO_WM_SLIDE_ITEM_CNT" val="2"/>
</p:tagLst>
</file>

<file path=ppt/tags/tag2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32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32"/>
  <p:tag name="KSO_WM_TEMPLATE_CATEGORY" val="custom"/>
  <p:tag name="KSO_WM_UNIT_ISCONTENTSTITLE" val="0"/>
  <p:tag name="KSO_WM_UNIT_PRESET_TEXT" val="THANKS"/>
</p:tagLst>
</file>

<file path=ppt/tags/tag227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32"/>
  <p:tag name="KSO_WM_TEMPLATE_CATEGORY" val="custom"/>
  <p:tag name="KSO_WM_SLIDE_INDEX" val="9"/>
  <p:tag name="KSO_WM_SLIDE_ID" val="custom20238132_9"/>
  <p:tag name="KSO_WM_TEMPLATE_MASTER_TYPE" val="0"/>
  <p:tag name="KSO_WM_SLIDE_LAYOUT" val="a"/>
  <p:tag name="KSO_WM_SLIDE_LAYOUT_CNT" val="1"/>
  <p:tag name="KSO_WM_SPECIAL_SOURCE" val="bdnull"/>
</p:tagLst>
</file>

<file path=ppt/tags/tag2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3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4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5"/>
</p:tagLst>
</file>

<file path=ppt/tags/tag4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4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47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4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8"/>
</p:tagLst>
</file>

<file path=ppt/tags/tag52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19"/>
</p:tagLst>
</file>

<file path=ppt/tags/tag53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53"/>
</p:tagLst>
</file>

<file path=ppt/tags/tag54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19"/>
</p:tagLst>
</file>

<file path=ppt/tags/tag55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53"/>
</p:tagLst>
</file>

<file path=ppt/tags/tag5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96"/>
</p:tagLst>
</file>

<file path=ppt/tags/tag6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7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0"/>
</p:tagLst>
</file>

<file path=ppt/tags/tag7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32"/>
</p:tagLst>
</file>

<file path=ppt/tags/tag8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TEMPLATE_CATEGORY" val="custom"/>
  <p:tag name="KSO_WM_TEMPLATE_INDEX" val="20238132"/>
</p:tagLst>
</file>

<file path=ppt/tags/tag8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32"/>
  <p:tag name="KSO_WM_TEMPLATE_CATEGORY" val="custom"/>
  <p:tag name="KSO_WM_TEMPLATE_MASTER_TYPE" val="0"/>
  <p:tag name="KSO_WM_SPECIAL_SOURCE" val="bdnull"/>
</p:tagLst>
</file>

<file path=ppt/tags/tag9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9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8"/>
</p:tagLst>
</file>

<file path=ppt/tags/tag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0318-1">
      <a:dk1>
        <a:srgbClr val="333333"/>
      </a:dk1>
      <a:lt1>
        <a:sysClr val="window" lastClr="FFFFFF"/>
      </a:lt1>
      <a:dk2>
        <a:srgbClr val="0B1427"/>
      </a:dk2>
      <a:lt2>
        <a:srgbClr val="FFE6D0"/>
      </a:lt2>
      <a:accent1>
        <a:srgbClr val="FFB06A"/>
      </a:accent1>
      <a:accent2>
        <a:srgbClr val="F98069"/>
      </a:accent2>
      <a:accent3>
        <a:srgbClr val="EA5E4B"/>
      </a:accent3>
      <a:accent4>
        <a:srgbClr val="C5CFF2"/>
      </a:accent4>
      <a:accent5>
        <a:srgbClr val="758FCE"/>
      </a:accent5>
      <a:accent6>
        <a:srgbClr val="5177CB"/>
      </a:accent6>
      <a:hlink>
        <a:srgbClr val="0026E5"/>
      </a:hlink>
      <a:folHlink>
        <a:srgbClr val="7E1FAD"/>
      </a:folHlink>
    </a:clrScheme>
    <a:fontScheme name="简约风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 fontScale="92500" lnSpcReduction="20000"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0000414-1">
      <a:dk1>
        <a:srgbClr val="333333"/>
      </a:dk1>
      <a:lt1>
        <a:srgbClr val="FFFFFF"/>
      </a:lt1>
      <a:dk2>
        <a:srgbClr val="021A29"/>
      </a:dk2>
      <a:lt2>
        <a:srgbClr val="C1E5FB"/>
      </a:lt2>
      <a:accent1>
        <a:srgbClr val="7AC6F7"/>
      </a:accent1>
      <a:accent2>
        <a:srgbClr val="3481EB"/>
      </a:accent2>
      <a:accent3>
        <a:srgbClr val="9B83FA"/>
      </a:accent3>
      <a:accent4>
        <a:srgbClr val="7E6CF8"/>
      </a:accent4>
      <a:accent5>
        <a:srgbClr val="F6C669"/>
      </a:accent5>
      <a:accent6>
        <a:srgbClr val="FB9D1C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4395</Words>
  <Application>WPS Slides</Application>
  <PresentationFormat>Widescreen</PresentationFormat>
  <Paragraphs>153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SimSun</vt:lpstr>
      <vt:lpstr>Wingdings</vt:lpstr>
      <vt:lpstr>K2D</vt:lpstr>
      <vt:lpstr>Readex Pro</vt:lpstr>
      <vt:lpstr>Barlow</vt:lpstr>
      <vt:lpstr>Segoe Print</vt:lpstr>
      <vt:lpstr>江城圆体 400W</vt:lpstr>
      <vt:lpstr>Times New Roman</vt:lpstr>
      <vt:lpstr>Calibri</vt:lpstr>
      <vt:lpstr>Microsoft YaHei</vt:lpstr>
      <vt:lpstr>Arial Unicode MS</vt:lpstr>
      <vt:lpstr>Lato</vt:lpstr>
      <vt:lpstr>Inter</vt:lpstr>
      <vt:lpstr>Calibri Light</vt:lpstr>
      <vt:lpstr>Manrope ExtraBold</vt:lpstr>
      <vt:lpstr>Inter Bold</vt:lpstr>
      <vt:lpstr>Office Theme</vt:lpstr>
      <vt:lpstr>1_Office Theme</vt:lpstr>
      <vt:lpstr>2_Office Theme</vt:lpstr>
      <vt:lpstr>Báo cáo Phát triển hệ thống thương mại điện tử</vt:lpstr>
      <vt:lpstr>Sinh viên thực hiện</vt:lpstr>
      <vt:lpstr>Đề tài bao gồm 5 chương</vt:lpstr>
      <vt:lpstr>Chương 1: Giới thiệu</vt:lpstr>
      <vt:lpstr>Chương 2: Mô tả vấn đề nghiên cứu</vt:lpstr>
      <vt:lpstr>Phân tích và đánh giá các giải pháp vấn đề nghiên cứu</vt:lpstr>
      <vt:lpstr>PowerPoint 演示文稿</vt:lpstr>
      <vt:lpstr>Chương 3: Thiết kế hệ thống</vt:lpstr>
      <vt:lpstr>Cài đặt các phần mềm và hệ thống quản trị website</vt:lpstr>
      <vt:lpstr>Thiết kế website</vt:lpstr>
      <vt:lpstr>Chương 4: Kiểm thử và đánh giá</vt:lpstr>
      <vt:lpstr>PowerPoint 演示文稿</vt:lpstr>
      <vt:lpstr>Đánh giá</vt:lpstr>
      <vt:lpstr>PowerPoint 演示文稿</vt:lpstr>
      <vt:lpstr>PowerPoint 演示文稿</vt:lpstr>
      <vt:lpstr>Cám Ơn thầy và các bạn đã lắng nghe</vt:lpstr>
    </vt:vector>
  </TitlesOfParts>
  <Company>Can Tho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Lan Nhat</cp:lastModifiedBy>
  <cp:revision>278</cp:revision>
  <dcterms:created xsi:type="dcterms:W3CDTF">2022-07-01T08:15:00Z</dcterms:created>
  <dcterms:modified xsi:type="dcterms:W3CDTF">2025-04-08T07:49:03Z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5370341CD0E84E218EF4FE953D035B44_13</vt:lpwstr>
  </property>
  <property fmtid="{D5CDD505-2E9C-101B-9397-08002B2CF9AE}" pid="3" name="KSOProductBuildVer">
    <vt:lpwstr>1033-12.2.0.20782</vt:lpwstr>
  </property>
</Properties>
</file>